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s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6" r:id="rId1"/>
  </p:sldMasterIdLst>
  <p:notesMasterIdLst>
    <p:notesMasterId r:id="rId47"/>
  </p:notesMasterIdLst>
  <p:handoutMasterIdLst>
    <p:handoutMasterId r:id="rId48"/>
  </p:handoutMasterIdLst>
  <p:sldIdLst>
    <p:sldId id="298" r:id="rId2"/>
    <p:sldId id="299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6" r:id="rId29"/>
    <p:sldId id="325" r:id="rId30"/>
    <p:sldId id="327" r:id="rId31"/>
    <p:sldId id="328" r:id="rId32"/>
    <p:sldId id="329" r:id="rId33"/>
    <p:sldId id="330" r:id="rId34"/>
    <p:sldId id="331" r:id="rId35"/>
    <p:sldId id="332" r:id="rId36"/>
    <p:sldId id="297" r:id="rId37"/>
    <p:sldId id="333" r:id="rId38"/>
    <p:sldId id="334" r:id="rId39"/>
    <p:sldId id="335" r:id="rId40"/>
    <p:sldId id="336" r:id="rId41"/>
    <p:sldId id="338" r:id="rId42"/>
    <p:sldId id="340" r:id="rId43"/>
    <p:sldId id="339" r:id="rId44"/>
    <p:sldId id="337" r:id="rId45"/>
    <p:sldId id="341" r:id="rId46"/>
  </p:sldIdLst>
  <p:sldSz cx="12192000" cy="6858000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1pPr>
    <a:lvl2pPr marL="4572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2pPr>
    <a:lvl3pPr marL="9144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3pPr>
    <a:lvl4pPr marL="13716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4pPr>
    <a:lvl5pPr marL="1828800" algn="l" rtl="0" fontAlgn="base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5pPr>
    <a:lvl6pPr marL="22860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6pPr>
    <a:lvl7pPr marL="27432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7pPr>
    <a:lvl8pPr marL="32004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8pPr>
    <a:lvl9pPr marL="3657600" algn="l" defTabSz="457200" rtl="0" eaLnBrk="1" latinLnBrk="0" hangingPunct="1">
      <a:defRPr sz="1400" kern="1200">
        <a:solidFill>
          <a:srgbClr val="000000"/>
        </a:solidFill>
        <a:latin typeface="Arial" charset="0"/>
        <a:ea typeface="Arial" charset="0"/>
        <a:cs typeface="Arial" charset="0"/>
        <a:sym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68"/>
    <p:restoredTop sz="94681"/>
  </p:normalViewPr>
  <p:slideViewPr>
    <p:cSldViewPr>
      <p:cViewPr varScale="1">
        <p:scale>
          <a:sx n="107" d="100"/>
          <a:sy n="107" d="100"/>
        </p:scale>
        <p:origin x="84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30353-9D1D-B840-9AEF-4442EDAC9321}" type="datetimeFigureOut">
              <a:rPr lang="en-GB" smtClean="0"/>
              <a:t>11/10/2017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D17-7B15-0F47-AA0D-6F3D0CF998F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8639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2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custGeom>
            <a:avLst/>
            <a:gdLst>
              <a:gd name="T0" fmla="*/ 0 w 120000"/>
              <a:gd name="T1" fmla="*/ 0 h 120000"/>
              <a:gd name="T2" fmla="*/ 2147483647 w 120000"/>
              <a:gd name="T3" fmla="*/ 0 h 120000"/>
              <a:gd name="T4" fmla="*/ 2147483647 w 120000"/>
              <a:gd name="T5" fmla="*/ 2147483647 h 120000"/>
              <a:gd name="T6" fmla="*/ 0 w 120000"/>
              <a:gd name="T7" fmla="*/ 2147483647 h 120000"/>
              <a:gd name="T8" fmla="*/ 0 w 120000"/>
              <a:gd name="T9" fmla="*/ 0 h 120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0000"/>
              <a:gd name="T16" fmla="*/ 0 h 120000"/>
              <a:gd name="T17" fmla="*/ 120000 w 120000"/>
              <a:gd name="T18" fmla="*/ 120000 h 120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endParaRPr noProof="0"/>
          </a:p>
        </p:txBody>
      </p:sp>
    </p:spTree>
    <p:extLst>
      <p:ext uri="{BB962C8B-B14F-4D97-AF65-F5344CB8AC3E}">
        <p14:creationId xmlns:p14="http://schemas.microsoft.com/office/powerpoint/2010/main" val="721745398"/>
      </p:ext>
    </p:extLst>
  </p:cSld>
  <p:clrMap bg1="lt1" tx1="dk1" bg2="dk2" tx2="lt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Arial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9359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Symbol zastępczy obrazu slajdu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65891" name="Symbol zastępczy notatek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endParaRPr lang="pl-PL">
              <a:latin typeface="Arial" charset="0"/>
            </a:endParaRPr>
          </a:p>
        </p:txBody>
      </p:sp>
      <p:sp>
        <p:nvSpPr>
          <p:cNvPr id="165892" name="Symbol zastępczy numeru slajdu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8CA9AD29-83E3-AC4A-9AEB-CEE7537A26A7}" type="slidenum">
              <a:rPr lang="pl-PL"/>
              <a:pPr eaLnBrk="1" hangingPunct="1"/>
              <a:t>45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2461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FB1CA6-347C-0543-95CB-CDD58EB8C0CF}" type="datetime1">
              <a:rPr lang="pl-PL" smtClean="0"/>
              <a:t>11.10.2017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9F6CBE-A08B-6541-90A4-168D89C9AEB2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125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0733B1-FF19-C54C-AD8D-EE8BD739336F}" type="datetime1">
              <a:rPr lang="pl-PL" smtClean="0"/>
              <a:t>11.10.2017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B3424D-D31C-D447-9D85-720BD892E10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161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1864B0-0DEF-0945-88C2-42D1B0206108}" type="datetime1">
              <a:rPr lang="pl-PL" smtClean="0"/>
              <a:t>11.10.2017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53C8CA-454F-3F41-BA6B-BA39F9F99DE1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8749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0B8D41-D039-9047-BA16-3F962AD77C71}" type="datetime1">
              <a:rPr lang="pl-PL" smtClean="0"/>
              <a:t>11.10.2017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8B3875-00F2-4242-8528-AE193750BC49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6525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C32F16-3959-9245-A00F-061AEB14EC9F}" type="datetime1">
              <a:rPr lang="pl-PL" smtClean="0"/>
              <a:t>11.10.2017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EE7C0C-B750-8143-8FEC-18BEEB7EEC52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401696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B3955D-2108-9447-B07B-DBC88A425A2E}" type="datetime1">
              <a:rPr lang="pl-PL" smtClean="0"/>
              <a:t>11.10.2017</a:t>
            </a:fld>
            <a:endParaRPr lang="pl-PL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112146-1666-2C46-9D37-F74794B06CAD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7514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65A3C33-1C1D-2B4A-9603-000F863BB356}" type="datetime1">
              <a:rPr lang="pl-PL" smtClean="0"/>
              <a:t>11.10.2017</a:t>
            </a:fld>
            <a:endParaRPr lang="pl-PL"/>
          </a:p>
        </p:txBody>
      </p:sp>
      <p:sp>
        <p:nvSpPr>
          <p:cNvPr id="8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D12C33-EE10-804B-8745-9937B9F6F9F0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1512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FCBA60E-FCF4-E342-951D-E18F572B41F0}" type="datetime1">
              <a:rPr lang="pl-PL" smtClean="0"/>
              <a:t>11.10.2017</a:t>
            </a:fld>
            <a:endParaRPr lang="pl-PL"/>
          </a:p>
        </p:txBody>
      </p:sp>
      <p:sp>
        <p:nvSpPr>
          <p:cNvPr id="4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51055F-C952-1D48-A432-0EEBED0C68FE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277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422D32-2F9A-6F40-9F69-A13881057AB0}" type="datetime1">
              <a:rPr lang="pl-PL" smtClean="0"/>
              <a:t>11.10.2017</a:t>
            </a:fld>
            <a:endParaRPr lang="pl-PL"/>
          </a:p>
        </p:txBody>
      </p:sp>
      <p:sp>
        <p:nvSpPr>
          <p:cNvPr id="3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058AFD-9AD5-7C4A-B998-04804F5A4ED8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0111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E6E431-499A-7E41-AA4A-EFF78DE91F41}" type="datetime1">
              <a:rPr lang="pl-PL" smtClean="0"/>
              <a:t>11.10.2017</a:t>
            </a:fld>
            <a:endParaRPr lang="pl-PL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7DDC5B-FDC2-AD42-BE8F-DA379CCC73BE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6315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5E301A-FACB-C84E-8CCF-7A1624A4D778}" type="datetime1">
              <a:rPr lang="pl-PL" smtClean="0"/>
              <a:t>11.10.2017</a:t>
            </a:fld>
            <a:endParaRPr lang="pl-PL"/>
          </a:p>
        </p:txBody>
      </p:sp>
      <p:sp>
        <p:nvSpPr>
          <p:cNvPr id="6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F18010-F385-AD48-8A5C-48A46FFABEC5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0279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ymbol zastępczy tytułu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</a:t>
            </a:r>
          </a:p>
        </p:txBody>
      </p:sp>
      <p:sp>
        <p:nvSpPr>
          <p:cNvPr id="1027" name="Symbol zastępczy tekstu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fld id="{77F0A13D-B71A-2144-91F1-E78A53365E6E}" type="datetime1">
              <a:rPr lang="pl-PL" smtClean="0"/>
              <a:t>11.10.2017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+mn-ea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260CDF3-332C-AC41-A1CA-C331D516984F}" type="slidenum">
              <a:rPr lang="pl-PL"/>
              <a:pPr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Arial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15.png"/><Relationship Id="rId1" Type="http://schemas.microsoft.com/office/2007/relationships/media" Target="../media/media1.ts"/><Relationship Id="rId2" Type="http://schemas.openxmlformats.org/officeDocument/2006/relationships/video" Target="../media/media1.ts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2.png"/><Relationship Id="rId1" Type="http://schemas.microsoft.com/office/2007/relationships/media" Target="../media/media2.ts"/><Relationship Id="rId2" Type="http://schemas.openxmlformats.org/officeDocument/2006/relationships/video" Target="../media/media2.ts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25.png"/><Relationship Id="rId1" Type="http://schemas.microsoft.com/office/2007/relationships/media" Target="../media/media3.ts"/><Relationship Id="rId2" Type="http://schemas.openxmlformats.org/officeDocument/2006/relationships/video" Target="../media/media3.ts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2.png"/><Relationship Id="rId1" Type="http://schemas.microsoft.com/office/2007/relationships/media" Target="../media/media4.ts"/><Relationship Id="rId2" Type="http://schemas.openxmlformats.org/officeDocument/2006/relationships/video" Target="../media/media4.ts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4" Type="http://schemas.openxmlformats.org/officeDocument/2006/relationships/image" Target="../media/image33.png"/><Relationship Id="rId1" Type="http://schemas.microsoft.com/office/2007/relationships/media" Target="../media/media5.ts"/><Relationship Id="rId2" Type="http://schemas.openxmlformats.org/officeDocument/2006/relationships/video" Target="../media/media5.ts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tzn.dabrowa.pl/do_pobrania/praca6/pliki/topologia.html" TargetMode="External"/><Relationship Id="rId4" Type="http://schemas.openxmlformats.org/officeDocument/2006/relationships/hyperlink" Target="http://pl.wikipedia.org/wiki/Graf_(matematyka)" TargetMode="External"/><Relationship Id="rId5" Type="http://schemas.openxmlformats.org/officeDocument/2006/relationships/hyperlink" Target="http://kalitka.dhs.org/tc/cw2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n.poznan.pl/~pawelw/dypl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Warstwa fizyczna – przekaz elektryczny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pl-PL">
                <a:solidFill>
                  <a:srgbClr val="898989"/>
                </a:solidFill>
                <a:latin typeface="Calibri" charset="0"/>
              </a:rPr>
              <a:t>Mikołaj Leszczuk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0" name="Rectangle 1126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1268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9" r="37353" b="-2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Kabel typu para skręcona – skrętka (2/2)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Izolacje: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Poszczególne żyły – polietylen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Wspólna osłona – </a:t>
            </a:r>
            <a:r>
              <a:rPr lang="pl-PL" dirty="0" err="1" smtClean="0">
                <a:ea typeface="+mn-ea"/>
              </a:rPr>
              <a:t>poliwinit</a:t>
            </a:r>
            <a:endParaRPr lang="pl-PL" dirty="0" smtClean="0">
              <a:ea typeface="+mn-ea"/>
            </a:endParaRP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Powszechnie stosowany</a:t>
            </a:r>
            <a:br>
              <a:rPr lang="pl-PL" sz="2400" dirty="0" smtClean="0">
                <a:ea typeface="+mn-ea"/>
              </a:rPr>
            </a:br>
            <a:r>
              <a:rPr lang="pl-PL" sz="2400" dirty="0" smtClean="0">
                <a:ea typeface="+mn-ea"/>
              </a:rPr>
              <a:t>w sieciach: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Telefonicznych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Komputerowych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Przepływności do 1 </a:t>
            </a:r>
            <a:r>
              <a:rPr lang="pl-PL" sz="2400" dirty="0" err="1" smtClean="0">
                <a:ea typeface="+mn-ea"/>
              </a:rPr>
              <a:t>Gbit</a:t>
            </a:r>
            <a:r>
              <a:rPr lang="pl-PL" sz="2400" dirty="0" smtClean="0">
                <a:ea typeface="+mn-ea"/>
              </a:rPr>
              <a:t>/s</a:t>
            </a:r>
            <a:br>
              <a:rPr lang="pl-PL" sz="2400" dirty="0" smtClean="0">
                <a:ea typeface="+mn-ea"/>
              </a:rPr>
            </a:br>
            <a:r>
              <a:rPr lang="pl-PL" sz="2400" dirty="0" smtClean="0">
                <a:ea typeface="+mn-ea"/>
              </a:rPr>
              <a:t>(sygnały cyfrowe)</a:t>
            </a:r>
            <a:endParaRPr lang="pl-PL" sz="2400" dirty="0"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2146-1666-2C46-9D37-F74794B06CAD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3391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Para skręcona – przykładowe zdjęcia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pl-PL" sz="2200">
                <a:latin typeface="Calibri" charset="0"/>
              </a:rPr>
              <a:t>Kabel typu para skręcona zakończony wtykami RJ-45</a:t>
            </a:r>
          </a:p>
        </p:txBody>
      </p:sp>
      <p:pic>
        <p:nvPicPr>
          <p:cNvPr id="12293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204032"/>
            <a:ext cx="4040188" cy="389297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2" name="Symbol zastępczy tekstu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Zbliżenie wtyku RJ-45</a:t>
            </a:r>
          </a:p>
        </p:txBody>
      </p:sp>
      <p:pic>
        <p:nvPicPr>
          <p:cNvPr id="12294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2197998"/>
            <a:ext cx="4041775" cy="390504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2C33-EE10-804B-8745-9937B9F6F9F0}" type="slidenum">
              <a:rPr lang="pl-PL" smtClean="0"/>
              <a:pPr/>
              <a:t>11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pl-PL" sz="4000">
                <a:latin typeface="Calibri" charset="0"/>
              </a:rPr>
              <a:t>Karta sieciowa ze złączem BNC (po lewej) oraz RJ-45 (po prawej)</a:t>
            </a:r>
          </a:p>
        </p:txBody>
      </p:sp>
      <p:pic>
        <p:nvPicPr>
          <p:cNvPr id="1331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702" y="1600201"/>
            <a:ext cx="7226596" cy="4525963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B3875-00F2-4242-8528-AE193750BC49}" type="slidenum">
              <a:rPr lang="pl-PL" smtClean="0"/>
              <a:pPr/>
              <a:t>12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cap="none">
                <a:latin typeface="Calibri" charset="0"/>
              </a:rPr>
              <a:t>KABEL TYPU PARA SKRĘCONA (SKRĘTKA)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>
                <a:solidFill>
                  <a:srgbClr val="898989"/>
                </a:solidFill>
                <a:latin typeface="Calibri" charset="0"/>
              </a:rPr>
              <a:t>Rodzaje par skręconych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13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6" name="Rectangle 1536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536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9" r="12742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2" name="Tytuł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dirty="0" err="1">
                <a:ea typeface="+mj-ea"/>
              </a:rPr>
              <a:t>Rodzaje</a:t>
            </a:r>
            <a:r>
              <a:rPr lang="en-US" dirty="0">
                <a:ea typeface="+mj-ea"/>
              </a:rPr>
              <a:t> par </a:t>
            </a:r>
            <a:r>
              <a:rPr lang="en-US" dirty="0" err="1">
                <a:ea typeface="+mj-ea"/>
              </a:rPr>
              <a:t>skręconych</a:t>
            </a:r>
            <a:r>
              <a:rPr lang="en-US" dirty="0">
                <a:ea typeface="+mj-ea"/>
              </a:rPr>
              <a:t> (</a:t>
            </a:r>
            <a:r>
              <a:rPr lang="en-US" dirty="0" err="1">
                <a:ea typeface="+mj-ea"/>
              </a:rPr>
              <a:t>skrętek</a:t>
            </a:r>
            <a:r>
              <a:rPr lang="en-US" dirty="0">
                <a:ea typeface="+mj-ea"/>
              </a:rPr>
              <a:t>)</a:t>
            </a:r>
          </a:p>
        </p:txBody>
      </p:sp>
      <p:sp>
        <p:nvSpPr>
          <p:cNvPr id="1536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4000" dirty="0" smtClean="0">
                <a:ea typeface="+mn-ea"/>
              </a:rPr>
              <a:t>Skrętka nieekranowana</a:t>
            </a:r>
          </a:p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4000" dirty="0" smtClean="0">
                <a:ea typeface="+mn-ea"/>
              </a:rPr>
              <a:t>Skrętka foliowana</a:t>
            </a:r>
          </a:p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4000" dirty="0" smtClean="0">
                <a:ea typeface="+mn-ea"/>
              </a:rPr>
              <a:t>Skrętka ekranowania</a:t>
            </a:r>
          </a:p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4000" dirty="0" smtClean="0">
                <a:ea typeface="+mn-ea"/>
              </a:rPr>
              <a:t>Skrętka foliowana ekranowana</a:t>
            </a:r>
            <a:endParaRPr lang="pl-PL" sz="4000" dirty="0">
              <a:ea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2146-1666-2C46-9D37-F74794B06CAD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7869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0" name="Rectangle 1638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928319"/>
            <a:ext cx="5126736" cy="8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6" name="Tytuł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pl-PL" sz="4000" dirty="0" smtClean="0">
                <a:ea typeface="+mj-ea"/>
              </a:rPr>
              <a:t>Skrętka nieekranowana</a:t>
            </a:r>
            <a:endParaRPr lang="pl-PL" sz="4000" dirty="0">
              <a:ea typeface="+mj-ea"/>
            </a:endParaRPr>
          </a:p>
        </p:txBody>
      </p:sp>
      <p:sp>
        <p:nvSpPr>
          <p:cNvPr id="16387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4000" dirty="0" smtClean="0">
                <a:ea typeface="+mn-ea"/>
              </a:rPr>
              <a:t>Oryginalna nazwa angielska: </a:t>
            </a:r>
            <a:r>
              <a:rPr lang="pl-PL" sz="4000" i="1" dirty="0" smtClean="0">
                <a:ea typeface="+mn-ea"/>
              </a:rPr>
              <a:t>„</a:t>
            </a:r>
            <a:r>
              <a:rPr lang="pl-PL" sz="4000" i="1" dirty="0" err="1" smtClean="0">
                <a:ea typeface="+mn-ea"/>
              </a:rPr>
              <a:t>Unshielded</a:t>
            </a:r>
            <a:r>
              <a:rPr lang="pl-PL" sz="4000" i="1" dirty="0" smtClean="0">
                <a:ea typeface="+mn-ea"/>
              </a:rPr>
              <a:t> </a:t>
            </a:r>
            <a:r>
              <a:rPr lang="pl-PL" sz="4000" i="1" dirty="0" err="1" smtClean="0">
                <a:ea typeface="+mn-ea"/>
              </a:rPr>
              <a:t>Twisted</a:t>
            </a:r>
            <a:r>
              <a:rPr lang="pl-PL" sz="4000" i="1" dirty="0" smtClean="0">
                <a:ea typeface="+mn-ea"/>
              </a:rPr>
              <a:t> </a:t>
            </a:r>
            <a:r>
              <a:rPr lang="pl-PL" sz="4000" i="1" dirty="0" err="1" smtClean="0">
                <a:ea typeface="+mn-ea"/>
              </a:rPr>
              <a:t>Pair</a:t>
            </a:r>
            <a:r>
              <a:rPr lang="pl-PL" altLang="ja-JP" sz="4000" i="1" dirty="0" smtClean="0">
                <a:ea typeface="+mn-ea"/>
              </a:rPr>
              <a:t>”</a:t>
            </a:r>
            <a:r>
              <a:rPr lang="pl-PL" sz="4000" i="1" dirty="0" smtClean="0">
                <a:ea typeface="+mn-ea"/>
              </a:rPr>
              <a:t> </a:t>
            </a:r>
            <a:r>
              <a:rPr lang="pl-PL" sz="4000" dirty="0" smtClean="0">
                <a:ea typeface="+mn-ea"/>
              </a:rPr>
              <a:t>(UTP)</a:t>
            </a:r>
          </a:p>
          <a:p>
            <a:pPr marL="285750"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4000" dirty="0" smtClean="0">
                <a:ea typeface="+mn-ea"/>
              </a:rPr>
              <a:t>Brak ekranowania żył</a:t>
            </a:r>
            <a:endParaRPr lang="pl-PL" sz="4000" dirty="0">
              <a:ea typeface="+mn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C5B-FDC2-AD42-BE8F-DA379CCC73BE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3785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4" name="Rectangle 174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7412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1" r="2427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374C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80000"/>
              </a:lnSpc>
            </a:pPr>
            <a:r>
              <a:rPr lang="en-US">
                <a:ea typeface="+mj-ea"/>
              </a:rPr>
              <a:t>Popularność skrętki nieekranowanej‏‏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Najczęściej stosowany kabel w sieciach komputerowych</a:t>
            </a:r>
          </a:p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Popularność medium związana z dosyć dobrym stosunkiem możliwości do ceny</a:t>
            </a:r>
          </a:p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Możliwość stworzenia okablowania strukturalnego UTP nawet przez prywatnego użytkownika</a:t>
            </a:r>
            <a:endParaRPr lang="pl-PL" sz="2400" dirty="0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16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24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Unshielded Twisted Pair</a:t>
            </a:r>
          </a:p>
        </p:txBody>
      </p:sp>
      <p:pic>
        <p:nvPicPr>
          <p:cNvPr id="9" name="139---12--Connecting-to-a-Network---08--Unshielded-Twisted-Pair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263" y="644525"/>
            <a:ext cx="6813550" cy="5110163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18010-F385-AD48-8A5C-48A46FFABEC5}" type="slidenum">
              <a:rPr lang="pl-PL" smtClean="0"/>
              <a:pPr/>
              <a:t>17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1946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6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86139"/>
            <a:ext cx="5126736" cy="17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58" name="Tytuł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000">
                <a:ea typeface="+mj-ea"/>
              </a:rPr>
              <a:t>Skrętka foliowana (1/2)</a:t>
            </a:r>
          </a:p>
        </p:txBody>
      </p:sp>
      <p:sp>
        <p:nvSpPr>
          <p:cNvPr id="19459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285750"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+mn-ea"/>
              </a:rPr>
              <a:t>Oryginalna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nazwa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angielska</a:t>
            </a:r>
            <a:r>
              <a:rPr lang="en-US" sz="3200" dirty="0">
                <a:ea typeface="+mn-ea"/>
              </a:rPr>
              <a:t>: </a:t>
            </a:r>
            <a:r>
              <a:rPr lang="en-US" sz="3200" i="1" dirty="0">
                <a:ea typeface="+mn-ea"/>
              </a:rPr>
              <a:t>„Foiled Twisted Pair</a:t>
            </a:r>
            <a:r>
              <a:rPr lang="en-US" altLang="ja-JP" sz="3200" i="1" dirty="0">
                <a:ea typeface="+mn-ea"/>
              </a:rPr>
              <a:t>”</a:t>
            </a:r>
            <a:r>
              <a:rPr lang="en-US" sz="3200" i="1" dirty="0">
                <a:ea typeface="+mn-ea"/>
              </a:rPr>
              <a:t> </a:t>
            </a:r>
            <a:r>
              <a:rPr lang="en-US" sz="3200" dirty="0">
                <a:ea typeface="+mn-ea"/>
              </a:rPr>
              <a:t>(FTP)</a:t>
            </a:r>
          </a:p>
          <a:p>
            <a:pPr marL="285750"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+mn-ea"/>
              </a:rPr>
              <a:t>Skrętka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ekranowana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za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pomocą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folii</a:t>
            </a:r>
            <a:r>
              <a:rPr lang="en-US" sz="3200" dirty="0">
                <a:ea typeface="+mn-ea"/>
              </a:rPr>
              <a:t> z </a:t>
            </a:r>
            <a:r>
              <a:rPr lang="en-US" sz="3200" dirty="0" err="1">
                <a:ea typeface="+mn-ea"/>
              </a:rPr>
              <a:t>przewodem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uziemiającym</a:t>
            </a:r>
            <a:endParaRPr lang="en-US" sz="3200" dirty="0"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787DDC5B-FDC2-AD42-BE8F-DA379CCC73BE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18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196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2048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048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0" r="405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82" name="Tytuł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Skrętka foliowana (2/2)</a:t>
            </a:r>
          </a:p>
        </p:txBody>
      </p:sp>
      <p:sp>
        <p:nvSpPr>
          <p:cNvPr id="2048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+mn-ea"/>
              </a:rPr>
              <a:t>Duża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odporność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na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zewnętrzne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zakłócenia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elektromagnetyczne</a:t>
            </a:r>
            <a:endParaRPr lang="en-US" sz="3200" dirty="0">
              <a:ea typeface="+mn-ea"/>
            </a:endParaRPr>
          </a:p>
          <a:p>
            <a:pPr indent="-2286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 err="1">
                <a:ea typeface="+mn-ea"/>
              </a:rPr>
              <a:t>Przeznaczona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głównie</a:t>
            </a:r>
            <a:r>
              <a:rPr lang="en-US" sz="3200" dirty="0">
                <a:ea typeface="+mn-ea"/>
              </a:rPr>
              <a:t> do </a:t>
            </a:r>
            <a:r>
              <a:rPr lang="en-US" sz="3200" dirty="0" err="1">
                <a:ea typeface="+mn-ea"/>
              </a:rPr>
              <a:t>budowy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sieci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komputerowych</a:t>
            </a:r>
            <a:r>
              <a:rPr lang="en-US" sz="3200" dirty="0">
                <a:ea typeface="+mn-ea"/>
              </a:rPr>
              <a:t> o </a:t>
            </a:r>
            <a:r>
              <a:rPr lang="en-US" sz="3200" dirty="0" err="1">
                <a:ea typeface="+mn-ea"/>
              </a:rPr>
              <a:t>dużych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długościach</a:t>
            </a:r>
            <a:r>
              <a:rPr lang="en-US" sz="3200" dirty="0">
                <a:ea typeface="+mn-ea"/>
              </a:rPr>
              <a:t> (do </a:t>
            </a:r>
            <a:r>
              <a:rPr lang="en-US" sz="3200" dirty="0" err="1">
                <a:ea typeface="+mn-ea"/>
              </a:rPr>
              <a:t>kilku</a:t>
            </a:r>
            <a:r>
              <a:rPr lang="en-US" sz="3200" dirty="0">
                <a:ea typeface="+mn-ea"/>
              </a:rPr>
              <a:t> </a:t>
            </a:r>
            <a:r>
              <a:rPr lang="en-US" sz="3200" dirty="0" err="1">
                <a:ea typeface="+mn-ea"/>
              </a:rPr>
              <a:t>kilometrów</a:t>
            </a:r>
            <a:r>
              <a:rPr lang="en-US" sz="3200" dirty="0">
                <a:ea typeface="+mn-ea"/>
              </a:rPr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n-US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0183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30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07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r="432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7A3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" name="Tytuł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Plan wykładu</a:t>
            </a:r>
          </a:p>
        </p:txBody>
      </p:sp>
      <p:sp>
        <p:nvSpPr>
          <p:cNvPr id="3075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Kabel koncentryczny (omówienie, złącza)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Kabel typu para skręcona (skrętka):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Rodzaje par skręconych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Kable specjalne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Złącza RJ-45 i </a:t>
            </a:r>
            <a:r>
              <a:rPr lang="pl-PL" sz="3200" dirty="0" err="1" smtClean="0">
                <a:ea typeface="+mn-ea"/>
              </a:rPr>
              <a:t>Token</a:t>
            </a:r>
            <a:r>
              <a:rPr lang="pl-PL" sz="3200" dirty="0" smtClean="0">
                <a:ea typeface="+mn-ea"/>
              </a:rPr>
              <a:t> Ring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Podsumowanie wykładu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3200" dirty="0" smtClean="0">
                <a:ea typeface="+mn-ea"/>
              </a:rPr>
              <a:t>Materiały dodatkowe</a:t>
            </a:r>
            <a:endParaRPr lang="pl-PL" sz="3200" dirty="0"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2146-1666-2C46-9D37-F74794B06CAD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86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0" name="Rectangle 2150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0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710433"/>
            <a:ext cx="5126736" cy="1281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506" name="Tytuł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000">
                <a:ea typeface="+mj-ea"/>
              </a:rPr>
              <a:t>Skrętka ekranowana (1/3)</a:t>
            </a:r>
          </a:p>
        </p:txBody>
      </p:sp>
      <p:sp>
        <p:nvSpPr>
          <p:cNvPr id="21507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Oryginalna nazwa angielska: </a:t>
            </a:r>
            <a:r>
              <a:rPr lang="en-US" sz="2000" i="1">
                <a:ea typeface="+mn-ea"/>
              </a:rPr>
              <a:t>„Shielded Twisted Pair</a:t>
            </a:r>
            <a:r>
              <a:rPr lang="en-US" altLang="ja-JP" sz="2000" i="1">
                <a:ea typeface="+mn-ea"/>
              </a:rPr>
              <a:t>”</a:t>
            </a:r>
            <a:r>
              <a:rPr lang="en-US" sz="2000">
                <a:ea typeface="+mn-ea"/>
              </a:rPr>
              <a:t> (STP)</a:t>
            </a:r>
          </a:p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Ekranowana ekranem wykonanym w postaci:</a:t>
            </a:r>
          </a:p>
          <a:p>
            <a:pPr marL="742950"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Oplotu, i</a:t>
            </a:r>
          </a:p>
          <a:p>
            <a:pPr marL="742950"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Zewnętrznej koszulki ochronnej‏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787DDC5B-FDC2-AD42-BE8F-DA379CCC73BE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20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646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4" name="Rectangle 225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2532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9" r="9091" b="108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5735590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ytuł 1"/>
          <p:cNvSpPr>
            <a:spLocks noGrp="1"/>
          </p:cNvSpPr>
          <p:nvPr>
            <p:ph type="title"/>
          </p:nvPr>
        </p:nvSpPr>
        <p:spPr>
          <a:xfrm>
            <a:off x="594805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sz="4000">
                <a:ea typeface="+mj-ea"/>
              </a:rPr>
              <a:t>Skrętka ekranowana (2/3)</a:t>
            </a:r>
          </a:p>
        </p:txBody>
      </p:sp>
      <p:sp>
        <p:nvSpPr>
          <p:cNvPr id="22531" name="Symbol zastępczy zawartości 2"/>
          <p:cNvSpPr>
            <a:spLocks noGrp="1"/>
          </p:cNvSpPr>
          <p:nvPr>
            <p:ph sz="half" idx="1"/>
          </p:nvPr>
        </p:nvSpPr>
        <p:spPr>
          <a:xfrm>
            <a:off x="594110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Indywidualne ekranowanie oplatające każdą parę przewodów (główna różnica pomiędzy STP i FTP)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Bardzo duża odporność na zewnętrzne zakłócenia elektromagnetyczne</a:t>
            </a:r>
            <a:endParaRPr lang="pl-PL" sz="2400" dirty="0"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699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Skrętka ekranowana (3/3)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l-PL">
                <a:latin typeface="Calibri" charset="0"/>
              </a:rPr>
              <a:t>Spełnia nowe europejskie normy EMC (</a:t>
            </a:r>
            <a:r>
              <a:rPr lang="pl-PL" i="1">
                <a:latin typeface="Calibri" charset="0"/>
              </a:rPr>
              <a:t>Electro-Magnetic Compatibility</a:t>
            </a:r>
            <a:r>
              <a:rPr lang="pl-PL">
                <a:latin typeface="Calibri" charset="0"/>
              </a:rPr>
              <a:t>) w zakresie w zakresie emisji EMI (</a:t>
            </a:r>
            <a:r>
              <a:rPr lang="pl-PL" i="1">
                <a:latin typeface="Calibri" charset="0"/>
              </a:rPr>
              <a:t>Electro-Magnetic Interference</a:t>
            </a:r>
            <a:r>
              <a:rPr lang="pl-PL">
                <a:latin typeface="Calibri" charset="0"/>
              </a:rPr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pl-PL">
                <a:latin typeface="Calibri" charset="0"/>
              </a:rPr>
              <a:t>Ograniczone promieniowanie kabli telekomunikacyjnych przy wyższych częstotliwościach pracy</a:t>
            </a:r>
          </a:p>
          <a:p>
            <a:pPr eaLnBrk="1" hangingPunct="1">
              <a:lnSpc>
                <a:spcPct val="90000"/>
              </a:lnSpc>
            </a:pPr>
            <a:r>
              <a:rPr lang="pl-PL">
                <a:latin typeface="Calibri" charset="0"/>
              </a:rPr>
              <a:t>Stosowana często jako alternatywa skrętki nieekranowanej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B3875-00F2-4242-8528-AE193750BC49}" type="slidenum">
              <a:rPr lang="pl-PL" smtClean="0"/>
              <a:pPr/>
              <a:t>22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Rectangle 2458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8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915503"/>
            <a:ext cx="5126736" cy="87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578" name="Tytuł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000">
                <a:ea typeface="+mj-ea"/>
              </a:rPr>
              <a:t>Skrętka foliowana ekranowana</a:t>
            </a:r>
          </a:p>
        </p:txBody>
      </p:sp>
      <p:sp>
        <p:nvSpPr>
          <p:cNvPr id="24579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Jak skrętka ekranowana (STP)</a:t>
            </a:r>
          </a:p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Dodatkowy ekran, wykonany z:</a:t>
            </a:r>
          </a:p>
          <a:p>
            <a:pPr marL="742950"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Siatki z drutów miedzianych, albo</a:t>
            </a:r>
          </a:p>
          <a:p>
            <a:pPr marL="742950"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Folii estrofolowej pokrytej aluminium</a:t>
            </a:r>
          </a:p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Każda ekranowania para kabli także indywidualnie foliowana (podobnie jak w kablu STP)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787DDC5B-FDC2-AD42-BE8F-DA379CCC73BE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23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19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cap="none">
                <a:latin typeface="Calibri" charset="0"/>
              </a:rPr>
              <a:t>KABEL TYPU PARA SKRĘCONA (SKRĘTKA)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 smtClean="0">
                <a:ea typeface="+mn-ea"/>
              </a:rPr>
              <a:t>Kable specjalne</a:t>
            </a:r>
            <a:endParaRPr lang="pl-PL" dirty="0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24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Kable specjalne</a:t>
            </a:r>
          </a:p>
        </p:txBody>
      </p:sp>
      <p:sp>
        <p:nvSpPr>
          <p:cNvPr id="26627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Warunki wymagające prowadzenia kabli teleinformatycznych:</a:t>
            </a:r>
          </a:p>
          <a:p>
            <a:pPr lvl="1" eaLnBrk="1" hangingPunct="1"/>
            <a:r>
              <a:rPr lang="pl-PL">
                <a:latin typeface="Calibri" charset="0"/>
              </a:rPr>
              <a:t>Nie tylko na zewnątrz budynków,</a:t>
            </a:r>
          </a:p>
          <a:p>
            <a:pPr lvl="1" eaLnBrk="1" hangingPunct="1"/>
            <a:r>
              <a:rPr lang="pl-PL">
                <a:latin typeface="Calibri" charset="0"/>
              </a:rPr>
              <a:t>Ale także pomiędzy nimi</a:t>
            </a:r>
          </a:p>
          <a:p>
            <a:pPr eaLnBrk="1" hangingPunct="1"/>
            <a:r>
              <a:rPr lang="pl-PL">
                <a:latin typeface="Calibri" charset="0"/>
              </a:rPr>
              <a:t>Opcje pozostające w takim przypadku do wyboru:</a:t>
            </a:r>
          </a:p>
          <a:p>
            <a:pPr lvl="1" eaLnBrk="1" hangingPunct="1"/>
            <a:r>
              <a:rPr lang="pl-PL">
                <a:latin typeface="Calibri" charset="0"/>
              </a:rPr>
              <a:t>Prowadzenie kabla w ziemi</a:t>
            </a:r>
          </a:p>
          <a:p>
            <a:pPr lvl="1" eaLnBrk="1" hangingPunct="1"/>
            <a:r>
              <a:rPr lang="pl-PL">
                <a:latin typeface="Calibri" charset="0"/>
              </a:rPr>
              <a:t>Stosowanie tzw. przewieszek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B3875-00F2-4242-8528-AE193750BC49}" type="slidenum">
              <a:rPr lang="pl-PL" smtClean="0"/>
              <a:pPr/>
              <a:t>25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4" name="Rectangle 2765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7652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" r="1" b="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650" name="Tytuł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Prowadzenie kabla w ziemi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ea"/>
              </a:rPr>
              <a:t>Groźba narażenia kabli prowadzonych w instalacjach zewnętrznych na warunki atmosferyczne</a:t>
            </a:r>
          </a:p>
          <a:p>
            <a:pPr indent="-2286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ea"/>
              </a:rPr>
              <a:t>Skutki w przypadku długich odcinków przy ujemnej temperaturze:</a:t>
            </a:r>
          </a:p>
          <a:p>
            <a:pPr lvl="1" indent="-2286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>
                <a:ea typeface="+mn-ea"/>
              </a:rPr>
              <a:t>Osłabienie sygnału</a:t>
            </a:r>
          </a:p>
          <a:p>
            <a:pPr lvl="1" indent="-2286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>
                <a:ea typeface="+mn-ea"/>
              </a:rPr>
              <a:t>Utrata sygnału</a:t>
            </a:r>
          </a:p>
          <a:p>
            <a:pPr indent="-2286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ea"/>
              </a:rPr>
              <a:t>Rozwiązanie – zastosowanie</a:t>
            </a:r>
            <a:br>
              <a:rPr lang="en-US" sz="2400">
                <a:ea typeface="+mn-ea"/>
              </a:rPr>
            </a:br>
            <a:r>
              <a:rPr lang="en-US" sz="2400">
                <a:ea typeface="+mn-ea"/>
              </a:rPr>
              <a:t>skrętki z wypełnieniem żelowym</a:t>
            </a:r>
          </a:p>
          <a:p>
            <a:pPr indent="-228600" eaLnBrk="1" hangingPunct="1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>
                <a:ea typeface="+mn-ea"/>
              </a:rPr>
              <a:t>Cecha charakterystyczna –</a:t>
            </a:r>
            <a:br>
              <a:rPr lang="en-US" sz="2400">
                <a:ea typeface="+mn-ea"/>
              </a:rPr>
            </a:br>
            <a:r>
              <a:rPr lang="en-US" sz="2400">
                <a:ea typeface="+mn-ea"/>
              </a:rPr>
              <a:t>zwiększona odporność na zakłócenia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>
                <a:solidFill>
                  <a:srgbClr val="FFFFFF"/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26</a:t>
            </a:fld>
            <a:endParaRPr lang="en-US">
              <a:solidFill>
                <a:srgbClr val="FFFFFF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50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Rectangle 2867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86139"/>
            <a:ext cx="5126736" cy="17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4" name="Tytuł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en-US" sz="4000">
                <a:ea typeface="+mj-ea"/>
              </a:rPr>
              <a:t>Stosowanie przewieszek</a:t>
            </a:r>
          </a:p>
        </p:txBody>
      </p:sp>
      <p:sp>
        <p:nvSpPr>
          <p:cNvPr id="28675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Rozwiązanie – kable z linką nośną</a:t>
            </a:r>
          </a:p>
          <a:p>
            <a:pPr marL="285750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W zależności od potrzeb, dostępne kable:</a:t>
            </a:r>
          </a:p>
          <a:p>
            <a:pPr marL="742950"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UTP</a:t>
            </a:r>
          </a:p>
          <a:p>
            <a:pPr marL="742950"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FTP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fld id="{787DDC5B-FDC2-AD42-BE8F-DA379CCC73BE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pPr/>
              <a:t>27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850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cap="none">
                <a:latin typeface="Calibri" charset="0"/>
              </a:rPr>
              <a:t>KABEL TYPU PARA SKRĘCONA (SKRĘTKA)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>
                <a:solidFill>
                  <a:srgbClr val="898989"/>
                </a:solidFill>
                <a:latin typeface="Calibri" charset="0"/>
              </a:rPr>
              <a:t>Złącza RJ-45 i Token Ring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28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Podłączanie do sieci złącza RJ-45</a:t>
            </a:r>
          </a:p>
        </p:txBody>
      </p:sp>
      <p:pic>
        <p:nvPicPr>
          <p:cNvPr id="9" name="140---12--Connecting-to-a-Network---09--RJ-45-Connector-and-Jack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263" y="644525"/>
            <a:ext cx="6813550" cy="5110163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18010-F385-AD48-8A5C-48A46FFABEC5}" type="slidenum">
              <a:rPr lang="pl-PL" smtClean="0"/>
              <a:pPr/>
              <a:t>29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l-PL" dirty="0" smtClean="0">
                <a:ea typeface="+mj-ea"/>
              </a:rPr>
              <a:t>Kabel koncentryczny</a:t>
            </a:r>
            <a:endParaRPr lang="pl-PL" dirty="0">
              <a:ea typeface="+mj-ea"/>
            </a:endParaRP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pl-PL" dirty="0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Rectangle 317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1748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 r="1" b="4443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6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Złącze RJ-45 (1/2)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System złącza ośmioprzewodowego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Zdefiniowany w standardach dla systemów okablowania komunikacyjnego strukturalnego budynku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Standardy: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ISO 8877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ISO/IEC 11801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EN 50173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30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35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4" name="Rectangle 3277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2772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9" r="1919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4577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0" name="Tytuł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Złącze RJ-45 (2/2)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Szeroko stosowane w sieciach lokalnych 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Gniazdo umieszczone np. w: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Panelach krosowych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Gniazdach stanowisk roboczych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Kartach adaptera PC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Kartach koncentratora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Montowane na kablach połączeniowych 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Wersje złącza wtykowego: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Ekranowana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pl-PL" sz="2000" dirty="0" smtClean="0">
                <a:ea typeface="+mn-ea"/>
              </a:rPr>
              <a:t>Nieekranowana</a:t>
            </a:r>
            <a:endParaRPr lang="pl-PL" sz="2000" dirty="0">
              <a:ea typeface="+mn-ea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31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15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Okablowanie Ethernet UTP</a:t>
            </a:r>
          </a:p>
        </p:txBody>
      </p:sp>
      <p:pic>
        <p:nvPicPr>
          <p:cNvPr id="8" name="067---05--Modern-Ethernet-LANs---14--Ethernet-UTP-Cabling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263" y="644525"/>
            <a:ext cx="6813550" cy="5110163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18010-F385-AD48-8A5C-48A46FFABEC5}" type="slidenum">
              <a:rPr lang="pl-PL" smtClean="0"/>
              <a:pPr/>
              <a:t>32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3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Skrętka prosta RJ-45</a:t>
            </a:r>
          </a:p>
        </p:txBody>
      </p:sp>
      <p:sp>
        <p:nvSpPr>
          <p:cNvPr id="34819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Wtyk skrętki prostej RJ-45</a:t>
            </a:r>
          </a:p>
        </p:txBody>
      </p:sp>
      <p:pic>
        <p:nvPicPr>
          <p:cNvPr id="3482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76665"/>
            <a:ext cx="4040188" cy="394770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pl-PL" sz="1500">
                <a:latin typeface="Calibri" charset="0"/>
              </a:rPr>
              <a:t>Połączenie proste/bezpośrednie/zgodne/direct connection (HUB - komputer)‏</a:t>
            </a:r>
          </a:p>
        </p:txBody>
      </p:sp>
      <p:grpSp>
        <p:nvGrpSpPr>
          <p:cNvPr id="34823" name="Grupa 34"/>
          <p:cNvGrpSpPr>
            <a:grpSpLocks/>
          </p:cNvGrpSpPr>
          <p:nvPr/>
        </p:nvGrpSpPr>
        <p:grpSpPr bwMode="auto">
          <a:xfrm>
            <a:off x="6116639" y="2174876"/>
            <a:ext cx="4460875" cy="4114165"/>
            <a:chOff x="4592638" y="2174875"/>
            <a:chExt cx="4460875" cy="4114165"/>
          </a:xfrm>
        </p:grpSpPr>
        <p:sp>
          <p:nvSpPr>
            <p:cNvPr id="34825" name="Shape 282"/>
            <p:cNvSpPr>
              <a:spLocks noChangeArrowheads="1"/>
            </p:cNvSpPr>
            <p:nvPr/>
          </p:nvSpPr>
          <p:spPr bwMode="auto">
            <a:xfrm>
              <a:off x="4791075" y="2343150"/>
              <a:ext cx="4067175" cy="39243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34826" name="Shape 283"/>
            <p:cNvSpPr>
              <a:spLocks noChangeArrowheads="1"/>
            </p:cNvSpPr>
            <p:nvPr/>
          </p:nvSpPr>
          <p:spPr bwMode="auto">
            <a:xfrm>
              <a:off x="4592638" y="21748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1</a:t>
              </a:r>
            </a:p>
          </p:txBody>
        </p:sp>
        <p:sp>
          <p:nvSpPr>
            <p:cNvPr id="34827" name="Shape 284"/>
            <p:cNvSpPr>
              <a:spLocks noChangeArrowheads="1"/>
            </p:cNvSpPr>
            <p:nvPr/>
          </p:nvSpPr>
          <p:spPr bwMode="auto">
            <a:xfrm>
              <a:off x="4592638" y="27162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2</a:t>
              </a:r>
            </a:p>
          </p:txBody>
        </p:sp>
        <p:sp>
          <p:nvSpPr>
            <p:cNvPr id="34828" name="Shape 285"/>
            <p:cNvSpPr>
              <a:spLocks noChangeArrowheads="1"/>
            </p:cNvSpPr>
            <p:nvPr/>
          </p:nvSpPr>
          <p:spPr bwMode="auto">
            <a:xfrm>
              <a:off x="4592638" y="3259138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3</a:t>
              </a:r>
            </a:p>
          </p:txBody>
        </p:sp>
        <p:sp>
          <p:nvSpPr>
            <p:cNvPr id="34829" name="Shape 286"/>
            <p:cNvSpPr>
              <a:spLocks noChangeArrowheads="1"/>
            </p:cNvSpPr>
            <p:nvPr/>
          </p:nvSpPr>
          <p:spPr bwMode="auto">
            <a:xfrm>
              <a:off x="4592638" y="380206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4</a:t>
              </a:r>
            </a:p>
          </p:txBody>
        </p:sp>
        <p:sp>
          <p:nvSpPr>
            <p:cNvPr id="34830" name="Shape 287"/>
            <p:cNvSpPr>
              <a:spLocks noChangeArrowheads="1"/>
            </p:cNvSpPr>
            <p:nvPr/>
          </p:nvSpPr>
          <p:spPr bwMode="auto">
            <a:xfrm>
              <a:off x="4592638" y="434022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5</a:t>
              </a:r>
            </a:p>
          </p:txBody>
        </p:sp>
        <p:sp>
          <p:nvSpPr>
            <p:cNvPr id="34831" name="Shape 288"/>
            <p:cNvSpPr>
              <a:spLocks noChangeArrowheads="1"/>
            </p:cNvSpPr>
            <p:nvPr/>
          </p:nvSpPr>
          <p:spPr bwMode="auto">
            <a:xfrm>
              <a:off x="4592638" y="4883150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6</a:t>
              </a:r>
            </a:p>
          </p:txBody>
        </p:sp>
        <p:sp>
          <p:nvSpPr>
            <p:cNvPr id="34832" name="Shape 289"/>
            <p:cNvSpPr>
              <a:spLocks noChangeArrowheads="1"/>
            </p:cNvSpPr>
            <p:nvPr/>
          </p:nvSpPr>
          <p:spPr bwMode="auto">
            <a:xfrm>
              <a:off x="4592638" y="54260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7</a:t>
              </a:r>
            </a:p>
          </p:txBody>
        </p:sp>
        <p:sp>
          <p:nvSpPr>
            <p:cNvPr id="34833" name="Shape 290"/>
            <p:cNvSpPr>
              <a:spLocks noChangeArrowheads="1"/>
            </p:cNvSpPr>
            <p:nvPr/>
          </p:nvSpPr>
          <p:spPr bwMode="auto">
            <a:xfrm>
              <a:off x="4592638" y="59674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8</a:t>
              </a:r>
            </a:p>
          </p:txBody>
        </p:sp>
        <p:sp>
          <p:nvSpPr>
            <p:cNvPr id="34834" name="Shape 291"/>
            <p:cNvSpPr>
              <a:spLocks noChangeArrowheads="1"/>
            </p:cNvSpPr>
            <p:nvPr/>
          </p:nvSpPr>
          <p:spPr bwMode="auto">
            <a:xfrm>
              <a:off x="8796338" y="21748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1</a:t>
              </a:r>
            </a:p>
          </p:txBody>
        </p:sp>
        <p:sp>
          <p:nvSpPr>
            <p:cNvPr id="34835" name="Shape 292"/>
            <p:cNvSpPr>
              <a:spLocks noChangeArrowheads="1"/>
            </p:cNvSpPr>
            <p:nvPr/>
          </p:nvSpPr>
          <p:spPr bwMode="auto">
            <a:xfrm>
              <a:off x="8796338" y="27162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2</a:t>
              </a:r>
            </a:p>
          </p:txBody>
        </p:sp>
        <p:sp>
          <p:nvSpPr>
            <p:cNvPr id="34836" name="Shape 293"/>
            <p:cNvSpPr>
              <a:spLocks noChangeArrowheads="1"/>
            </p:cNvSpPr>
            <p:nvPr/>
          </p:nvSpPr>
          <p:spPr bwMode="auto">
            <a:xfrm>
              <a:off x="8796338" y="3259138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3</a:t>
              </a:r>
            </a:p>
          </p:txBody>
        </p:sp>
        <p:sp>
          <p:nvSpPr>
            <p:cNvPr id="34837" name="Shape 294"/>
            <p:cNvSpPr>
              <a:spLocks noChangeArrowheads="1"/>
            </p:cNvSpPr>
            <p:nvPr/>
          </p:nvSpPr>
          <p:spPr bwMode="auto">
            <a:xfrm>
              <a:off x="8796338" y="380206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4</a:t>
              </a:r>
            </a:p>
          </p:txBody>
        </p:sp>
        <p:sp>
          <p:nvSpPr>
            <p:cNvPr id="34838" name="Shape 295"/>
            <p:cNvSpPr>
              <a:spLocks noChangeArrowheads="1"/>
            </p:cNvSpPr>
            <p:nvPr/>
          </p:nvSpPr>
          <p:spPr bwMode="auto">
            <a:xfrm>
              <a:off x="8796338" y="434022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5</a:t>
              </a:r>
            </a:p>
          </p:txBody>
        </p:sp>
        <p:sp>
          <p:nvSpPr>
            <p:cNvPr id="34839" name="Shape 296"/>
            <p:cNvSpPr>
              <a:spLocks noChangeArrowheads="1"/>
            </p:cNvSpPr>
            <p:nvPr/>
          </p:nvSpPr>
          <p:spPr bwMode="auto">
            <a:xfrm>
              <a:off x="8796338" y="4883150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6</a:t>
              </a:r>
            </a:p>
          </p:txBody>
        </p:sp>
        <p:sp>
          <p:nvSpPr>
            <p:cNvPr id="34840" name="Shape 297"/>
            <p:cNvSpPr>
              <a:spLocks noChangeArrowheads="1"/>
            </p:cNvSpPr>
            <p:nvPr/>
          </p:nvSpPr>
          <p:spPr bwMode="auto">
            <a:xfrm>
              <a:off x="8796338" y="54260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7</a:t>
              </a:r>
            </a:p>
          </p:txBody>
        </p:sp>
        <p:sp>
          <p:nvSpPr>
            <p:cNvPr id="34841" name="Shape 298"/>
            <p:cNvSpPr>
              <a:spLocks noChangeArrowheads="1"/>
            </p:cNvSpPr>
            <p:nvPr/>
          </p:nvSpPr>
          <p:spPr bwMode="auto">
            <a:xfrm>
              <a:off x="8796338" y="59674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8</a:t>
              </a:r>
            </a:p>
          </p:txBody>
        </p:sp>
        <p:sp>
          <p:nvSpPr>
            <p:cNvPr id="34842" name="Shape 299"/>
            <p:cNvSpPr>
              <a:spLocks noChangeArrowheads="1"/>
            </p:cNvSpPr>
            <p:nvPr/>
          </p:nvSpPr>
          <p:spPr bwMode="auto">
            <a:xfrm>
              <a:off x="4741863" y="5967413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brązowy</a:t>
              </a:r>
            </a:p>
          </p:txBody>
        </p:sp>
        <p:sp>
          <p:nvSpPr>
            <p:cNvPr id="34843" name="Shape 300"/>
            <p:cNvSpPr>
              <a:spLocks noChangeArrowheads="1"/>
            </p:cNvSpPr>
            <p:nvPr/>
          </p:nvSpPr>
          <p:spPr bwMode="auto">
            <a:xfrm>
              <a:off x="4741863" y="5426075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biało-brązowy</a:t>
              </a:r>
            </a:p>
          </p:txBody>
        </p:sp>
        <p:sp>
          <p:nvSpPr>
            <p:cNvPr id="34844" name="Shape 301"/>
            <p:cNvSpPr>
              <a:spLocks noChangeArrowheads="1"/>
            </p:cNvSpPr>
            <p:nvPr/>
          </p:nvSpPr>
          <p:spPr bwMode="auto">
            <a:xfrm>
              <a:off x="4741863" y="4883150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zielony</a:t>
              </a:r>
            </a:p>
          </p:txBody>
        </p:sp>
        <p:sp>
          <p:nvSpPr>
            <p:cNvPr id="34845" name="Shape 302"/>
            <p:cNvSpPr>
              <a:spLocks noChangeArrowheads="1"/>
            </p:cNvSpPr>
            <p:nvPr/>
          </p:nvSpPr>
          <p:spPr bwMode="auto">
            <a:xfrm>
              <a:off x="4741863" y="4340225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biało-niebieski</a:t>
              </a:r>
            </a:p>
          </p:txBody>
        </p:sp>
        <p:sp>
          <p:nvSpPr>
            <p:cNvPr id="34846" name="Shape 303"/>
            <p:cNvSpPr>
              <a:spLocks noChangeArrowheads="1"/>
            </p:cNvSpPr>
            <p:nvPr/>
          </p:nvSpPr>
          <p:spPr bwMode="auto">
            <a:xfrm>
              <a:off x="4741863" y="3802063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niebieski</a:t>
              </a:r>
            </a:p>
          </p:txBody>
        </p:sp>
        <p:sp>
          <p:nvSpPr>
            <p:cNvPr id="34847" name="Shape 304"/>
            <p:cNvSpPr>
              <a:spLocks noChangeArrowheads="1"/>
            </p:cNvSpPr>
            <p:nvPr/>
          </p:nvSpPr>
          <p:spPr bwMode="auto">
            <a:xfrm>
              <a:off x="4741863" y="3259138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biało-zielony</a:t>
              </a:r>
            </a:p>
          </p:txBody>
        </p:sp>
        <p:sp>
          <p:nvSpPr>
            <p:cNvPr id="34848" name="Shape 305"/>
            <p:cNvSpPr>
              <a:spLocks noChangeArrowheads="1"/>
            </p:cNvSpPr>
            <p:nvPr/>
          </p:nvSpPr>
          <p:spPr bwMode="auto">
            <a:xfrm>
              <a:off x="4741863" y="2716213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pomarańczowy</a:t>
              </a:r>
            </a:p>
          </p:txBody>
        </p:sp>
        <p:sp>
          <p:nvSpPr>
            <p:cNvPr id="34849" name="Shape 306"/>
            <p:cNvSpPr>
              <a:spLocks noChangeArrowheads="1"/>
            </p:cNvSpPr>
            <p:nvPr/>
          </p:nvSpPr>
          <p:spPr bwMode="auto">
            <a:xfrm>
              <a:off x="4741863" y="2174875"/>
              <a:ext cx="4160837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biało-pomarańczowy</a:t>
              </a: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2C33-EE10-804B-8745-9937B9F6F9F0}" type="slidenum">
              <a:rPr lang="pl-PL" smtClean="0"/>
              <a:pPr/>
              <a:t>33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Skrętka skrzyżowana RJ-45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l-PL" sz="2200">
                <a:latin typeface="Calibri" charset="0"/>
              </a:rPr>
              <a:t>Wtyk skrętki skrzyżowanej RJ-45</a:t>
            </a:r>
          </a:p>
        </p:txBody>
      </p:sp>
      <p:pic>
        <p:nvPicPr>
          <p:cNvPr id="3584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176665"/>
            <a:ext cx="4040188" cy="394770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pl-PL" sz="2200">
                <a:latin typeface="Calibri" charset="0"/>
              </a:rPr>
              <a:t>Połączenie krzyżowe/crossover cable (komputer - komputer)‏</a:t>
            </a:r>
          </a:p>
        </p:txBody>
      </p:sp>
      <p:grpSp>
        <p:nvGrpSpPr>
          <p:cNvPr id="35847" name="Grupa 8"/>
          <p:cNvGrpSpPr>
            <a:grpSpLocks/>
          </p:cNvGrpSpPr>
          <p:nvPr/>
        </p:nvGrpSpPr>
        <p:grpSpPr bwMode="auto">
          <a:xfrm>
            <a:off x="6116639" y="2174876"/>
            <a:ext cx="4460875" cy="4114165"/>
            <a:chOff x="4592638" y="2174875"/>
            <a:chExt cx="4460875" cy="4114165"/>
          </a:xfrm>
        </p:grpSpPr>
        <p:sp>
          <p:nvSpPr>
            <p:cNvPr id="35849" name="Shape 316"/>
            <p:cNvSpPr>
              <a:spLocks noChangeArrowheads="1"/>
            </p:cNvSpPr>
            <p:nvPr/>
          </p:nvSpPr>
          <p:spPr bwMode="auto">
            <a:xfrm>
              <a:off x="4791075" y="2351088"/>
              <a:ext cx="4067175" cy="3916362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l-PL"/>
            </a:p>
          </p:txBody>
        </p:sp>
        <p:sp>
          <p:nvSpPr>
            <p:cNvPr id="35850" name="Shape 317"/>
            <p:cNvSpPr>
              <a:spLocks noChangeArrowheads="1"/>
            </p:cNvSpPr>
            <p:nvPr/>
          </p:nvSpPr>
          <p:spPr bwMode="auto">
            <a:xfrm>
              <a:off x="4592638" y="21748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1</a:t>
              </a:r>
            </a:p>
          </p:txBody>
        </p:sp>
        <p:sp>
          <p:nvSpPr>
            <p:cNvPr id="35851" name="Shape 318"/>
            <p:cNvSpPr>
              <a:spLocks noChangeArrowheads="1"/>
            </p:cNvSpPr>
            <p:nvPr/>
          </p:nvSpPr>
          <p:spPr bwMode="auto">
            <a:xfrm>
              <a:off x="4592638" y="27162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2</a:t>
              </a:r>
            </a:p>
          </p:txBody>
        </p:sp>
        <p:sp>
          <p:nvSpPr>
            <p:cNvPr id="35852" name="Shape 319"/>
            <p:cNvSpPr>
              <a:spLocks noChangeArrowheads="1"/>
            </p:cNvSpPr>
            <p:nvPr/>
          </p:nvSpPr>
          <p:spPr bwMode="auto">
            <a:xfrm>
              <a:off x="4592638" y="3259138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3</a:t>
              </a:r>
            </a:p>
          </p:txBody>
        </p:sp>
        <p:sp>
          <p:nvSpPr>
            <p:cNvPr id="35853" name="Shape 320"/>
            <p:cNvSpPr>
              <a:spLocks noChangeArrowheads="1"/>
            </p:cNvSpPr>
            <p:nvPr/>
          </p:nvSpPr>
          <p:spPr bwMode="auto">
            <a:xfrm>
              <a:off x="4592638" y="380206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4</a:t>
              </a:r>
            </a:p>
          </p:txBody>
        </p:sp>
        <p:sp>
          <p:nvSpPr>
            <p:cNvPr id="35854" name="Shape 321"/>
            <p:cNvSpPr>
              <a:spLocks noChangeArrowheads="1"/>
            </p:cNvSpPr>
            <p:nvPr/>
          </p:nvSpPr>
          <p:spPr bwMode="auto">
            <a:xfrm>
              <a:off x="4592638" y="434022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5</a:t>
              </a:r>
            </a:p>
          </p:txBody>
        </p:sp>
        <p:sp>
          <p:nvSpPr>
            <p:cNvPr id="35855" name="Shape 322"/>
            <p:cNvSpPr>
              <a:spLocks noChangeArrowheads="1"/>
            </p:cNvSpPr>
            <p:nvPr/>
          </p:nvSpPr>
          <p:spPr bwMode="auto">
            <a:xfrm>
              <a:off x="4592638" y="4883150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6</a:t>
              </a:r>
            </a:p>
          </p:txBody>
        </p:sp>
        <p:sp>
          <p:nvSpPr>
            <p:cNvPr id="35856" name="Shape 323"/>
            <p:cNvSpPr>
              <a:spLocks noChangeArrowheads="1"/>
            </p:cNvSpPr>
            <p:nvPr/>
          </p:nvSpPr>
          <p:spPr bwMode="auto">
            <a:xfrm>
              <a:off x="4592638" y="54260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7</a:t>
              </a:r>
            </a:p>
          </p:txBody>
        </p:sp>
        <p:sp>
          <p:nvSpPr>
            <p:cNvPr id="35857" name="Shape 324"/>
            <p:cNvSpPr>
              <a:spLocks noChangeArrowheads="1"/>
            </p:cNvSpPr>
            <p:nvPr/>
          </p:nvSpPr>
          <p:spPr bwMode="auto">
            <a:xfrm>
              <a:off x="4592638" y="59674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8</a:t>
              </a:r>
            </a:p>
          </p:txBody>
        </p:sp>
        <p:sp>
          <p:nvSpPr>
            <p:cNvPr id="35858" name="Shape 325"/>
            <p:cNvSpPr>
              <a:spLocks noChangeArrowheads="1"/>
            </p:cNvSpPr>
            <p:nvPr/>
          </p:nvSpPr>
          <p:spPr bwMode="auto">
            <a:xfrm>
              <a:off x="8796338" y="21748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1</a:t>
              </a:r>
            </a:p>
          </p:txBody>
        </p:sp>
        <p:sp>
          <p:nvSpPr>
            <p:cNvPr id="35859" name="Shape 326"/>
            <p:cNvSpPr>
              <a:spLocks noChangeArrowheads="1"/>
            </p:cNvSpPr>
            <p:nvPr/>
          </p:nvSpPr>
          <p:spPr bwMode="auto">
            <a:xfrm>
              <a:off x="8796338" y="27162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2</a:t>
              </a:r>
            </a:p>
          </p:txBody>
        </p:sp>
        <p:sp>
          <p:nvSpPr>
            <p:cNvPr id="35860" name="Shape 327"/>
            <p:cNvSpPr>
              <a:spLocks noChangeArrowheads="1"/>
            </p:cNvSpPr>
            <p:nvPr/>
          </p:nvSpPr>
          <p:spPr bwMode="auto">
            <a:xfrm>
              <a:off x="8796338" y="3259138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3</a:t>
              </a:r>
            </a:p>
          </p:txBody>
        </p:sp>
        <p:sp>
          <p:nvSpPr>
            <p:cNvPr id="35861" name="Shape 328"/>
            <p:cNvSpPr>
              <a:spLocks noChangeArrowheads="1"/>
            </p:cNvSpPr>
            <p:nvPr/>
          </p:nvSpPr>
          <p:spPr bwMode="auto">
            <a:xfrm>
              <a:off x="8796338" y="380206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4</a:t>
              </a:r>
            </a:p>
          </p:txBody>
        </p:sp>
        <p:sp>
          <p:nvSpPr>
            <p:cNvPr id="35862" name="Shape 329"/>
            <p:cNvSpPr>
              <a:spLocks noChangeArrowheads="1"/>
            </p:cNvSpPr>
            <p:nvPr/>
          </p:nvSpPr>
          <p:spPr bwMode="auto">
            <a:xfrm>
              <a:off x="8796338" y="434022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5</a:t>
              </a:r>
            </a:p>
          </p:txBody>
        </p:sp>
        <p:sp>
          <p:nvSpPr>
            <p:cNvPr id="35863" name="Shape 330"/>
            <p:cNvSpPr>
              <a:spLocks noChangeArrowheads="1"/>
            </p:cNvSpPr>
            <p:nvPr/>
          </p:nvSpPr>
          <p:spPr bwMode="auto">
            <a:xfrm>
              <a:off x="8796338" y="4883150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6</a:t>
              </a:r>
            </a:p>
          </p:txBody>
        </p:sp>
        <p:sp>
          <p:nvSpPr>
            <p:cNvPr id="35864" name="Shape 331"/>
            <p:cNvSpPr>
              <a:spLocks noChangeArrowheads="1"/>
            </p:cNvSpPr>
            <p:nvPr/>
          </p:nvSpPr>
          <p:spPr bwMode="auto">
            <a:xfrm>
              <a:off x="8796338" y="5426075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7</a:t>
              </a:r>
            </a:p>
          </p:txBody>
        </p:sp>
        <p:sp>
          <p:nvSpPr>
            <p:cNvPr id="35865" name="Shape 332"/>
            <p:cNvSpPr>
              <a:spLocks noChangeArrowheads="1"/>
            </p:cNvSpPr>
            <p:nvPr/>
          </p:nvSpPr>
          <p:spPr bwMode="auto">
            <a:xfrm>
              <a:off x="8796338" y="5967413"/>
              <a:ext cx="257175" cy="3216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pl-PL" sz="2200">
                  <a:latin typeface="Verdana" charset="0"/>
                  <a:sym typeface="Verdana" charset="0"/>
                </a:rPr>
                <a:t>8</a:t>
              </a: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2C33-EE10-804B-8745-9937B9F6F9F0}" type="slidenum">
              <a:rPr lang="pl-PL" smtClean="0"/>
              <a:pPr/>
              <a:t>34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Wtyki i zaciskarki do wtyków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pl-PL" dirty="0">
                <a:ea typeface="+mn-ea"/>
              </a:rPr>
              <a:t>Wtyk RJ-45 z metalowym </a:t>
            </a:r>
            <a:r>
              <a:rPr lang="pl-PL" dirty="0" smtClean="0">
                <a:ea typeface="+mn-ea"/>
              </a:rPr>
              <a:t>ekranem</a:t>
            </a:r>
            <a:endParaRPr lang="pl-PL" dirty="0">
              <a:ea typeface="+mn-ea"/>
            </a:endParaRPr>
          </a:p>
        </p:txBody>
      </p:sp>
      <p:pic>
        <p:nvPicPr>
          <p:cNvPr id="37893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526" y="2690527"/>
            <a:ext cx="3907536" cy="291998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pl-PL" sz="2200">
                <a:latin typeface="Calibri" charset="0"/>
              </a:rPr>
              <a:t>Zaciskarki do wtyków</a:t>
            </a:r>
            <a:br>
              <a:rPr lang="pl-PL" sz="2200">
                <a:latin typeface="Calibri" charset="0"/>
              </a:rPr>
            </a:br>
            <a:r>
              <a:rPr lang="pl-PL" sz="2200">
                <a:latin typeface="Calibri" charset="0"/>
              </a:rPr>
              <a:t>RJ-45/RJ-11</a:t>
            </a:r>
          </a:p>
        </p:txBody>
      </p:sp>
      <p:pic>
        <p:nvPicPr>
          <p:cNvPr id="37894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3056670"/>
            <a:ext cx="4041775" cy="2187699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2C33-EE10-804B-8745-9937B9F6F9F0}" type="slidenum">
              <a:rPr lang="pl-PL" smtClean="0"/>
              <a:pPr/>
              <a:t>35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dirty="0">
                <a:latin typeface="Calibri" charset="0"/>
              </a:rPr>
              <a:t>RJ-45 – animacja</a:t>
            </a:r>
          </a:p>
        </p:txBody>
      </p:sp>
      <p:pic>
        <p:nvPicPr>
          <p:cNvPr id="9" name="How-to-make-a-network-cable---3D-Animation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263" y="644525"/>
            <a:ext cx="6813550" cy="5110163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18010-F385-AD48-8A5C-48A46FFABEC5}" type="slidenum">
              <a:rPr lang="pl-PL" smtClean="0"/>
              <a:pPr/>
              <a:t>36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 charset="0"/>
              </a:rPr>
              <a:t>Okablowanie Ethernet</a:t>
            </a:r>
          </a:p>
        </p:txBody>
      </p:sp>
      <p:pic>
        <p:nvPicPr>
          <p:cNvPr id="9" name="065---05--Modern-Ethernet-LANs---12--Ethernet-UTP-Cabling.ts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67263" y="644525"/>
            <a:ext cx="6813550" cy="5110163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F18010-F385-AD48-8A5C-48A46FFABEC5}" type="slidenum">
              <a:rPr lang="pl-PL" smtClean="0"/>
              <a:pPr/>
              <a:t>37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 charset="0"/>
              </a:rPr>
              <a:t>Złącze Token Ring</a:t>
            </a:r>
          </a:p>
        </p:txBody>
      </p:sp>
      <p:sp>
        <p:nvSpPr>
          <p:cNvPr id="39939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>
                <a:latin typeface="Calibri" charset="0"/>
              </a:rPr>
              <a:t>Hermafrodytyczne</a:t>
            </a:r>
          </a:p>
          <a:p>
            <a:r>
              <a:rPr lang="pl-PL">
                <a:latin typeface="Calibri" charset="0"/>
              </a:rPr>
              <a:t>Wiele wad:</a:t>
            </a:r>
          </a:p>
          <a:p>
            <a:pPr lvl="1"/>
            <a:r>
              <a:rPr lang="pl-PL">
                <a:latin typeface="Calibri" charset="0"/>
              </a:rPr>
              <a:t>Duże rozmiary (przynajmniej 3 cm × 3 cm na panelu krosowniczym)</a:t>
            </a:r>
          </a:p>
          <a:p>
            <a:pPr lvl="1"/>
            <a:r>
              <a:rPr lang="pl-PL">
                <a:latin typeface="Calibri" charset="0"/>
              </a:rPr>
              <a:t>Złożone z wielu skomplikowanych elementów z tworzywa sztucznego (dosyć delikatne)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B3875-00F2-4242-8528-AE193750BC49}" type="slidenum">
              <a:rPr lang="pl-PL" smtClean="0"/>
              <a:pPr/>
              <a:t>38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6" name="Rectangle 4096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0964" name="Picture 2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2" r="1" b="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2" name="Tytuł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lnSpc>
                <a:spcPct val="70000"/>
              </a:lnSpc>
            </a:pPr>
            <a:r>
              <a:rPr lang="en-US" sz="3400">
                <a:ea typeface="+mj-ea"/>
              </a:rPr>
              <a:t>Hermafrodytyczne złącze IBM Token Ring z klipsem blokującym</a:t>
            </a:r>
          </a:p>
        </p:txBody>
      </p:sp>
      <p:sp>
        <p:nvSpPr>
          <p:cNvPr id="40963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648930" y="2438400"/>
            <a:ext cx="3667037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pl-PL" sz="1800" dirty="0" smtClean="0">
                <a:ea typeface="+mn-ea"/>
              </a:rPr>
              <a:t>Źródło obrazu: Wikipedia</a:t>
            </a:r>
            <a:endParaRPr lang="pl-PL" sz="1800" dirty="0">
              <a:ea typeface="+mn-ea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FF18010-F385-AD48-8A5C-48A46FFABEC5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39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774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51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12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8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ytuł 3"/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pl-PL" dirty="0" smtClean="0">
                <a:ea typeface="+mj-ea"/>
              </a:rPr>
              <a:t>Kabel koncentryczny – omówienie (1/2)</a:t>
            </a:r>
            <a:endParaRPr lang="pl-PL" dirty="0">
              <a:ea typeface="+mj-ea"/>
            </a:endParaRPr>
          </a:p>
        </p:txBody>
      </p:sp>
      <p:sp>
        <p:nvSpPr>
          <p:cNvPr id="5" name="Symbol zastępczy zawartości 4"/>
          <p:cNvSpPr>
            <a:spLocks noGrp="1"/>
          </p:cNvSpPr>
          <p:nvPr>
            <p:ph sz="half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Oryginalna nazwa angielska: </a:t>
            </a:r>
            <a:r>
              <a:rPr lang="pl-PL" i="1" dirty="0" smtClean="0">
                <a:ea typeface="+mn-ea"/>
              </a:rPr>
              <a:t>„</a:t>
            </a:r>
            <a:r>
              <a:rPr lang="pl-PL" i="1" dirty="0" err="1" smtClean="0">
                <a:ea typeface="+mn-ea"/>
              </a:rPr>
              <a:t>coaxial</a:t>
            </a:r>
            <a:r>
              <a:rPr lang="pl-PL" i="1" dirty="0" smtClean="0">
                <a:ea typeface="+mn-ea"/>
              </a:rPr>
              <a:t> </a:t>
            </a:r>
            <a:r>
              <a:rPr lang="pl-PL" i="1" dirty="0" err="1" smtClean="0">
                <a:ea typeface="+mn-ea"/>
              </a:rPr>
              <a:t>cable</a:t>
            </a:r>
            <a:r>
              <a:rPr lang="pl-PL" altLang="ja-JP" i="1" dirty="0" smtClean="0">
                <a:ea typeface="+mn-ea"/>
              </a:rPr>
              <a:t>”</a:t>
            </a:r>
            <a:endParaRPr lang="pl-PL" i="1" dirty="0" smtClean="0">
              <a:ea typeface="+mn-ea"/>
            </a:endParaRP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Przewód miedziany otoczony: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sz="2800" dirty="0" smtClean="0">
                <a:ea typeface="+mn-ea"/>
              </a:rPr>
              <a:t>Izolacją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sz="2800" dirty="0" smtClean="0">
                <a:ea typeface="+mn-ea"/>
              </a:rPr>
              <a:t>Wspólnym ekranem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sz="2800" dirty="0" smtClean="0">
                <a:ea typeface="+mn-ea"/>
              </a:rPr>
              <a:t>Zewnętrzną koszulką ochronną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Już nie stosowany w sieciach komputerowych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Wyparty przez kable typu para skręcona</a:t>
            </a:r>
            <a:endParaRPr lang="pl-PL" dirty="0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2146-1666-2C46-9D37-F74794B06CAD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7279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9" name="Picture 2"/>
          <p:cNvPicPr>
            <a:picLocks noChangeAspect="1"/>
          </p:cNvPicPr>
          <p:nvPr/>
        </p:nvPicPr>
        <p:blipFill rotWithShape="1">
          <a:blip r:embed="rId2"/>
          <a:srcRect r="5141" b="-1"/>
          <a:stretch/>
        </p:blipFill>
        <p:spPr>
          <a:xfrm>
            <a:off x="4636008" y="640082"/>
            <a:ext cx="6916329" cy="5577837"/>
          </a:xfrm>
          <a:prstGeom prst="rect">
            <a:avLst/>
          </a:prstGeom>
          <a:effectLst/>
        </p:spPr>
      </p:pic>
      <p:sp>
        <p:nvSpPr>
          <p:cNvPr id="41986" name="Tytuł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55886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l-PL" sz="3700" dirty="0">
                <a:latin typeface="Calibri" charset="0"/>
              </a:rPr>
              <a:t>Kabel typu – IEEE 802.5 </a:t>
            </a:r>
            <a:r>
              <a:rPr lang="ja-JP" altLang="pl-PL" sz="3700" dirty="0">
                <a:latin typeface="Calibri" charset="0"/>
              </a:rPr>
              <a:t>“</a:t>
            </a:r>
            <a:r>
              <a:rPr lang="pl-PL" sz="3700" dirty="0" err="1">
                <a:latin typeface="Calibri" charset="0"/>
              </a:rPr>
              <a:t>Token</a:t>
            </a:r>
            <a:r>
              <a:rPr lang="pl-PL" sz="3700" dirty="0">
                <a:latin typeface="Calibri" charset="0"/>
              </a:rPr>
              <a:t> Ring Access Method</a:t>
            </a:r>
            <a:r>
              <a:rPr lang="ja-JP" altLang="pl-PL" sz="3700" dirty="0">
                <a:latin typeface="Calibri" charset="0"/>
              </a:rPr>
              <a:t>”</a:t>
            </a:r>
            <a:endParaRPr lang="pl-PL" sz="3700" dirty="0">
              <a:latin typeface="Calibri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fld id="{358B3875-00F2-4242-8528-AE193750BC49}" type="slidenum">
              <a:rPr lang="pl-PL" smtClean="0"/>
              <a:pPr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4577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cap="none">
                <a:latin typeface="Calibri" charset="0"/>
              </a:rPr>
              <a:t>PODSUMOWANIE WYKŁADU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pl-PL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41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8" name="Rectangle 4403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4036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4" r="4325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7A3F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4" name="Tytuł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>
                <a:ea typeface="+mj-ea"/>
              </a:rPr>
              <a:t>Podsumowanie wykładu</a:t>
            </a:r>
          </a:p>
        </p:txBody>
      </p:sp>
      <p:sp>
        <p:nvSpPr>
          <p:cNvPr id="44035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Kabel koncentryczny (omówienie, złącza)</a:t>
            </a:r>
          </a:p>
          <a:p>
            <a:pPr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Kabel typu para skręcona (skrętka):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Rodzaje par skręconych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Kable specjalne</a:t>
            </a:r>
          </a:p>
          <a:p>
            <a:pPr lvl="1" indent="-228600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ea typeface="+mn-ea"/>
              </a:rPr>
              <a:t>Złącza RJ-45 i Token 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C112146-1666-2C46-9D37-F74794B06C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42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534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l-PL" cap="none">
                <a:latin typeface="Calibri" charset="0"/>
              </a:rPr>
              <a:t>MATERIAŁY DODATKOWE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endParaRPr lang="pl-PL" smtClean="0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43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latin typeface="Calibri" charset="0"/>
              </a:rPr>
              <a:t>Materiały (źródła) dodatkowe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000">
                <a:latin typeface="Calibri" charset="0"/>
              </a:rPr>
              <a:t>„Interaktywny podręcznik sieci komputerowych</a:t>
            </a:r>
            <a:r>
              <a:rPr lang="ja-JP" altLang="pl-PL" sz="3000">
                <a:latin typeface="Calibri" charset="0"/>
              </a:rPr>
              <a:t>”</a:t>
            </a:r>
            <a:r>
              <a:rPr lang="pl-PL" sz="3000">
                <a:latin typeface="Calibri" charset="0"/>
              </a:rPr>
              <a:t>, </a:t>
            </a:r>
            <a:r>
              <a:rPr lang="pl-PL" sz="3000">
                <a:latin typeface="Calibri" charset="0"/>
                <a:hlinkClick r:id="rId2"/>
              </a:rPr>
              <a:t>http://www.man.poznan.pl/~pawelw/dyplom/</a:t>
            </a:r>
            <a:endParaRPr lang="pl-PL" sz="3000">
              <a:latin typeface="Calibri" charset="0"/>
            </a:endParaRPr>
          </a:p>
          <a:p>
            <a:r>
              <a:rPr lang="pl-PL" sz="3000">
                <a:latin typeface="Calibri" charset="0"/>
              </a:rPr>
              <a:t>„Topologie sieci</a:t>
            </a:r>
            <a:r>
              <a:rPr lang="ja-JP" altLang="pl-PL" sz="3000">
                <a:latin typeface="Calibri" charset="0"/>
              </a:rPr>
              <a:t>”</a:t>
            </a:r>
            <a:r>
              <a:rPr lang="pl-PL" sz="3000">
                <a:latin typeface="Calibri" charset="0"/>
              </a:rPr>
              <a:t>, </a:t>
            </a:r>
            <a:r>
              <a:rPr lang="pl-PL" sz="3000">
                <a:latin typeface="Calibri" charset="0"/>
                <a:hlinkClick r:id="rId3"/>
              </a:rPr>
              <a:t>http://tzn.dabrowa.pl/do_pobrania/praca6/pliki/topologia.html</a:t>
            </a:r>
            <a:endParaRPr lang="pl-PL" sz="3000">
              <a:latin typeface="Calibri" charset="0"/>
            </a:endParaRPr>
          </a:p>
          <a:p>
            <a:r>
              <a:rPr lang="pl-PL" sz="3000">
                <a:latin typeface="Calibri" charset="0"/>
              </a:rPr>
              <a:t>„Grafy</a:t>
            </a:r>
            <a:r>
              <a:rPr lang="ja-JP" altLang="pl-PL" sz="3000">
                <a:latin typeface="Calibri" charset="0"/>
              </a:rPr>
              <a:t>”</a:t>
            </a:r>
            <a:r>
              <a:rPr lang="pl-PL" sz="3000">
                <a:latin typeface="Calibri" charset="0"/>
              </a:rPr>
              <a:t>, </a:t>
            </a:r>
            <a:r>
              <a:rPr lang="pl-PL" sz="3000">
                <a:latin typeface="Calibri" charset="0"/>
                <a:hlinkClick r:id="rId4"/>
              </a:rPr>
              <a:t>http://pl.wikipedia.org/wiki/Graf_(matematyka)</a:t>
            </a:r>
            <a:endParaRPr lang="pl-PL" sz="3000">
              <a:latin typeface="Calibri" charset="0"/>
            </a:endParaRPr>
          </a:p>
          <a:p>
            <a:r>
              <a:rPr lang="ja-JP" altLang="pl-PL" sz="3000">
                <a:latin typeface="Calibri" charset="0"/>
              </a:rPr>
              <a:t>“</a:t>
            </a:r>
            <a:r>
              <a:rPr lang="pl-PL" sz="3000">
                <a:latin typeface="Calibri" charset="0"/>
              </a:rPr>
              <a:t>Układy komutacyjne, kody konwersji liczb</a:t>
            </a:r>
            <a:r>
              <a:rPr lang="ja-JP" altLang="pl-PL" sz="3000">
                <a:latin typeface="Calibri" charset="0"/>
              </a:rPr>
              <a:t>”</a:t>
            </a:r>
            <a:r>
              <a:rPr lang="pl-PL" sz="3000">
                <a:latin typeface="Calibri" charset="0"/>
              </a:rPr>
              <a:t>, </a:t>
            </a:r>
            <a:r>
              <a:rPr lang="pl-PL" sz="3000">
                <a:latin typeface="Calibri" charset="0"/>
                <a:hlinkClick r:id="rId5"/>
              </a:rPr>
              <a:t>http://kalitka.dhs.org/tc/cw2.html</a:t>
            </a:r>
            <a:endParaRPr lang="pl-PL" sz="3000">
              <a:latin typeface="Calibri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B3875-00F2-4242-8528-AE193750BC49}" type="slidenum">
              <a:rPr lang="pl-PL" smtClean="0"/>
              <a:pPr/>
              <a:t>44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ymbol zastępczy daty 1"/>
          <p:cNvSpPr>
            <a:spLocks noGrp="1"/>
          </p:cNvSpPr>
          <p:nvPr>
            <p:ph type="dt" sz="half" idx="10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72DB5492-954A-2847-8090-34BF54BF5EF0}" type="datetime1">
              <a:rPr lang="pl-PL" sz="1200">
                <a:solidFill>
                  <a:srgbClr val="898989"/>
                </a:solidFill>
              </a:rPr>
              <a:t>11.10.2017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86019" name="Symbol zastępczy numeru slajdu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Arial" charset="0"/>
              </a:defRPr>
            </a:lvl1pPr>
            <a:lvl2pPr marL="742950" indent="-28575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2pPr>
            <a:lvl3pPr marL="11430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3pPr>
            <a:lvl4pPr marL="16002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4pPr>
            <a:lvl5pPr marL="2057400" indent="-228600" eaLnBrk="0" hangingPunct="0"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rgbClr val="000000"/>
                </a:solidFill>
                <a:latin typeface="Arial" charset="0"/>
                <a:ea typeface="Arial" charset="0"/>
                <a:sym typeface="Arial" charset="0"/>
              </a:defRPr>
            </a:lvl9pPr>
          </a:lstStyle>
          <a:p>
            <a:pPr eaLnBrk="1" hangingPunct="1"/>
            <a:fld id="{D35C2D73-3F77-D244-BFE0-800533141712}" type="slidenum">
              <a:rPr lang="en-US" sz="1200">
                <a:solidFill>
                  <a:srgbClr val="898989"/>
                </a:solidFill>
              </a:rPr>
              <a:pPr eaLnBrk="1" hangingPunct="1"/>
              <a:t>45</a:t>
            </a:fld>
            <a:endParaRPr lang="en-US" sz="1200">
              <a:solidFill>
                <a:srgbClr val="898989"/>
              </a:solidFill>
            </a:endParaRP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1765300"/>
            <a:ext cx="8151813" cy="2555875"/>
          </a:xfrm>
        </p:spPr>
        <p:txBody>
          <a:bodyPr vert="horz" lIns="0" tIns="0" rIns="0" bIns="0" rtlCol="0">
            <a:normAutofit lnSpcReduction="10000"/>
          </a:bodyPr>
          <a:lstStyle/>
          <a:p>
            <a:pPr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Specyfikacja:</a:t>
            </a:r>
            <a:endParaRPr lang="en-US" sz="2600">
              <a:latin typeface="Calibri" charset="0"/>
            </a:endParaRPr>
          </a:p>
          <a:p>
            <a:pPr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charakterystyk kontroli dostepu do medium (MAC) dla priorytetowych metod dostępu na żądanie,</a:t>
            </a:r>
            <a:endParaRPr lang="en-US" sz="2600">
              <a:latin typeface="Calibri" charset="0"/>
            </a:endParaRPr>
          </a:p>
          <a:p>
            <a:pPr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zarządzania podwarstwą,</a:t>
            </a:r>
            <a:endParaRPr lang="en-US" sz="2600">
              <a:latin typeface="Calibri" charset="0"/>
            </a:endParaRPr>
          </a:p>
          <a:p>
            <a:pPr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warstw fizycznych,</a:t>
            </a:r>
            <a:endParaRPr lang="en-US" sz="2600">
              <a:latin typeface="Calibri" charset="0"/>
            </a:endParaRPr>
          </a:p>
          <a:p>
            <a:pPr lvl="1" indent="-3079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Tx/>
              <a:buChar char="•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mediów, które obsługują priorytetową metodę dostępu:</a:t>
            </a:r>
            <a:endParaRPr lang="en-US" sz="2600">
              <a:latin typeface="Calibri" charset="0"/>
            </a:endParaRPr>
          </a:p>
          <a:p>
            <a:pPr marL="771525" lvl="2" indent="-2571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kabel symetryczny (skrętka) 100 Ω (Kategorie 3...5),</a:t>
            </a:r>
            <a:endParaRPr lang="en-US" sz="2200">
              <a:latin typeface="Calibri" charset="0"/>
            </a:endParaRPr>
          </a:p>
          <a:p>
            <a:pPr marL="771525" lvl="2" indent="-2571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kabel symetryczny ekranowany 150 Ω,</a:t>
            </a:r>
            <a:endParaRPr lang="en-US" sz="2200">
              <a:latin typeface="Calibri" charset="0"/>
            </a:endParaRPr>
          </a:p>
          <a:p>
            <a:pPr marL="771525" lvl="2" indent="-257175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charset="0"/>
              <a:buChar char="o"/>
            </a:pPr>
            <a:r>
              <a:rPr lang="en-US" sz="1900" b="1">
                <a:solidFill>
                  <a:srgbClr val="000000"/>
                </a:solidFill>
                <a:latin typeface="Verdana" charset="0"/>
              </a:rPr>
              <a:t>światłowód.</a:t>
            </a:r>
          </a:p>
        </p:txBody>
      </p:sp>
      <p:sp>
        <p:nvSpPr>
          <p:cNvPr id="860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648200" y="274638"/>
            <a:ext cx="7543800" cy="1143000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3000" b="1">
                <a:solidFill>
                  <a:srgbClr val="000000"/>
                </a:solidFill>
                <a:latin typeface="Verdana" charset="0"/>
              </a:rPr>
              <a:t>IEEE 802.12</a:t>
            </a:r>
            <a:br>
              <a:rPr lang="en-US" sz="3000" b="1">
                <a:solidFill>
                  <a:srgbClr val="000000"/>
                </a:solidFill>
                <a:latin typeface="Verdana" charset="0"/>
              </a:rPr>
            </a:br>
            <a:r>
              <a:rPr lang="en-US" sz="3000" b="1">
                <a:solidFill>
                  <a:srgbClr val="000000"/>
                </a:solidFill>
                <a:latin typeface="Verdana" charset="0"/>
              </a:rPr>
              <a:t>“demand priority access.”</a:t>
            </a:r>
          </a:p>
        </p:txBody>
      </p:sp>
      <p:pic>
        <p:nvPicPr>
          <p:cNvPr id="860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0" y="4629151"/>
            <a:ext cx="2857500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168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614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6147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127"/>
          <a:stretch/>
        </p:blipFill>
        <p:spPr>
          <a:xfrm>
            <a:off x="0" y="1196752"/>
            <a:ext cx="6134678" cy="4442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6" name="Tytuł 5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eaLnBrk="1" hangingPunct="1">
              <a:lnSpc>
                <a:spcPct val="90000"/>
              </a:lnSpc>
            </a:pPr>
            <a:r>
              <a:rPr lang="pl-PL" sz="4000" dirty="0" smtClean="0">
                <a:ea typeface="+mj-ea"/>
              </a:rPr>
              <a:t>Kabel koncentryczny – omówienie (2/2)</a:t>
            </a:r>
            <a:endParaRPr lang="pl-PL" sz="4000" dirty="0">
              <a:ea typeface="+mj-e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7DDC5B-FDC2-AD42-BE8F-DA379CCC73BE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6148" name="Symbol zastępczy tekstu 6"/>
          <p:cNvSpPr>
            <a:spLocks noGrp="1"/>
          </p:cNvSpPr>
          <p:nvPr>
            <p:ph type="body" sz="half" idx="2"/>
          </p:nvPr>
        </p:nvSpPr>
        <p:spPr>
          <a:xfrm>
            <a:off x="6391903" y="2121763"/>
            <a:ext cx="5235490" cy="3773010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857250" indent="-7429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pl-PL" sz="4000" dirty="0" smtClean="0">
                <a:ea typeface="+mn-ea"/>
              </a:rPr>
              <a:t>Przewód</a:t>
            </a:r>
          </a:p>
          <a:p>
            <a:pPr marL="857250" indent="-7429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pl-PL" sz="4000" dirty="0" smtClean="0">
                <a:ea typeface="+mn-ea"/>
              </a:rPr>
              <a:t>Izolacja wewnętrzna</a:t>
            </a:r>
          </a:p>
          <a:p>
            <a:pPr marL="857250" indent="-7429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pl-PL" sz="4000" dirty="0" smtClean="0">
                <a:ea typeface="+mn-ea"/>
              </a:rPr>
              <a:t>Oplot (ekran)</a:t>
            </a:r>
          </a:p>
          <a:p>
            <a:pPr marL="857250" indent="-74295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pl-PL" sz="4000" dirty="0" smtClean="0">
                <a:ea typeface="+mn-ea"/>
              </a:rPr>
              <a:t>Izolacja zewnętrzna</a:t>
            </a:r>
            <a:endParaRPr lang="pl-PL" sz="4000" dirty="0">
              <a:ea typeface="+mn-ea"/>
            </a:endParaRPr>
          </a:p>
        </p:txBody>
      </p:sp>
      <p:sp>
        <p:nvSpPr>
          <p:cNvPr id="71" name="Rectangle 7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19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Złącze koncentryczne BNC</a:t>
            </a:r>
          </a:p>
        </p:txBody>
      </p:sp>
      <p:sp>
        <p:nvSpPr>
          <p:cNvPr id="7171" name="Symbol zastępczy tekstu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pl-PL">
              <a:latin typeface="Calibri" charset="0"/>
            </a:endParaRPr>
          </a:p>
        </p:txBody>
      </p:sp>
      <p:sp>
        <p:nvSpPr>
          <p:cNvPr id="7172" name="Symbol zastępczy zawartości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pl-PL" sz="3600" dirty="0">
                <a:latin typeface="Calibri" charset="0"/>
              </a:rPr>
              <a:t>Oryginalna nazwa angielska: </a:t>
            </a:r>
            <a:r>
              <a:rPr lang="pl-PL" sz="3600" i="1" dirty="0">
                <a:latin typeface="Calibri" charset="0"/>
              </a:rPr>
              <a:t>„</a:t>
            </a:r>
            <a:r>
              <a:rPr lang="pl-PL" sz="3600" i="1" dirty="0" err="1">
                <a:latin typeface="Calibri" charset="0"/>
              </a:rPr>
              <a:t>Bayonet</a:t>
            </a:r>
            <a:r>
              <a:rPr lang="pl-PL" sz="3600" i="1" dirty="0">
                <a:latin typeface="Calibri" charset="0"/>
              </a:rPr>
              <a:t> Neill-</a:t>
            </a:r>
            <a:r>
              <a:rPr lang="pl-PL" sz="3600" i="1" dirty="0" err="1">
                <a:latin typeface="Calibri" charset="0"/>
              </a:rPr>
              <a:t>Concelman</a:t>
            </a:r>
            <a:r>
              <a:rPr lang="ja-JP" altLang="pl-PL" sz="3600" i="1" dirty="0">
                <a:latin typeface="Calibri" charset="0"/>
              </a:rPr>
              <a:t>”</a:t>
            </a:r>
            <a:endParaRPr lang="pl-PL" sz="3600" i="1" dirty="0">
              <a:latin typeface="Calibri" charset="0"/>
            </a:endParaRPr>
          </a:p>
          <a:p>
            <a:pPr eaLnBrk="1" hangingPunct="1"/>
            <a:r>
              <a:rPr lang="pl-PL" sz="3600" dirty="0">
                <a:latin typeface="Calibri" charset="0"/>
              </a:rPr>
              <a:t>Złącze stosowane do:</a:t>
            </a:r>
          </a:p>
          <a:p>
            <a:pPr lvl="1" eaLnBrk="1" hangingPunct="1"/>
            <a:r>
              <a:rPr lang="pl-PL" sz="3200" dirty="0">
                <a:latin typeface="Calibri" charset="0"/>
              </a:rPr>
              <a:t>Łączenia sieci zbudowanych z kabli koncentrycznych (kiedyś)</a:t>
            </a:r>
          </a:p>
          <a:p>
            <a:pPr lvl="1" eaLnBrk="1" hangingPunct="1"/>
            <a:r>
              <a:rPr lang="pl-PL" sz="3200" dirty="0">
                <a:latin typeface="Calibri" charset="0"/>
              </a:rPr>
              <a:t>W aparaturze pomiarowej (wciąż)</a:t>
            </a:r>
          </a:p>
        </p:txBody>
      </p:sp>
      <p:sp>
        <p:nvSpPr>
          <p:cNvPr id="7173" name="Symbol zastępczy tekstu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endParaRPr lang="pl-PL">
              <a:latin typeface="Calibri" charset="0"/>
            </a:endParaRPr>
          </a:p>
        </p:txBody>
      </p:sp>
      <p:pic>
        <p:nvPicPr>
          <p:cNvPr id="7174" name="Picture 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312" y="2492407"/>
            <a:ext cx="3505200" cy="3316224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2C33-EE10-804B-8745-9937B9F6F9F0}" type="slidenum">
              <a:rPr lang="pl-PL" smtClean="0"/>
              <a:pPr/>
              <a:t>6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l-PL" sz="4000">
                <a:latin typeface="Calibri" charset="0"/>
              </a:rPr>
              <a:t>Złącze N – stosowane do sygnałów HF (do 18 GHz)</a:t>
            </a:r>
          </a:p>
        </p:txBody>
      </p:sp>
      <p:sp>
        <p:nvSpPr>
          <p:cNvPr id="8195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Złącze N (męskie)</a:t>
            </a:r>
          </a:p>
        </p:txBody>
      </p:sp>
      <p:pic>
        <p:nvPicPr>
          <p:cNvPr id="8197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82" y="2647855"/>
            <a:ext cx="2859024" cy="3005328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ymbol zastępczy tekstu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eaLnBrk="1" hangingPunct="1"/>
            <a:r>
              <a:rPr lang="pl-PL">
                <a:latin typeface="Calibri" charset="0"/>
              </a:rPr>
              <a:t>Złącze N (żeńskie)</a:t>
            </a:r>
          </a:p>
        </p:txBody>
      </p:sp>
      <p:pic>
        <p:nvPicPr>
          <p:cNvPr id="8198" name="Picture 3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9026" y="2214594"/>
            <a:ext cx="4041775" cy="3871850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12C33-EE10-804B-8745-9937B9F6F9F0}" type="slidenum">
              <a:rPr lang="pl-PL" smtClean="0"/>
              <a:pPr/>
              <a:t>7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l-PL" cap="none">
                <a:latin typeface="Calibri" charset="0"/>
              </a:rPr>
              <a:t>KABEL TYPU PARA SKRĘCONA (SKRĘTKA)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pl-PL">
              <a:ea typeface="+mn-ea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E7C0C-B750-8143-8FEC-18BEEB7EEC52}" type="slidenum">
              <a:rPr lang="pl-PL" smtClean="0"/>
              <a:pPr/>
              <a:t>8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6" name="Rectangle 1024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0244" name="Picture 2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0" r="19436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1" name="Straight Connector 70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>
            <a:solidFill>
              <a:srgbClr val="AB96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80000"/>
              </a:lnSpc>
            </a:pPr>
            <a:r>
              <a:rPr lang="en-US">
                <a:ea typeface="+mj-ea"/>
              </a:rPr>
              <a:t>Kabel typu para skręcona – skrętka (1/2)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965431" y="2438400"/>
            <a:ext cx="6586489" cy="3785419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Oryginalna nazwa angielska: </a:t>
            </a:r>
            <a:r>
              <a:rPr lang="pl-PL" sz="2400" i="1" dirty="0" smtClean="0">
                <a:ea typeface="+mn-ea"/>
              </a:rPr>
              <a:t>„</a:t>
            </a:r>
            <a:r>
              <a:rPr lang="pl-PL" sz="2400" i="1" dirty="0" err="1" smtClean="0">
                <a:ea typeface="+mn-ea"/>
              </a:rPr>
              <a:t>twisted</a:t>
            </a:r>
            <a:r>
              <a:rPr lang="pl-PL" sz="2400" i="1" dirty="0" smtClean="0">
                <a:ea typeface="+mn-ea"/>
              </a:rPr>
              <a:t> </a:t>
            </a:r>
            <a:r>
              <a:rPr lang="pl-PL" sz="2400" i="1" dirty="0" err="1" smtClean="0">
                <a:ea typeface="+mn-ea"/>
              </a:rPr>
              <a:t>pair</a:t>
            </a:r>
            <a:r>
              <a:rPr lang="pl-PL" altLang="ja-JP" sz="2400" i="1" dirty="0" smtClean="0">
                <a:ea typeface="+mn-ea"/>
              </a:rPr>
              <a:t>”</a:t>
            </a:r>
            <a:endParaRPr lang="pl-PL" sz="2400" i="1" dirty="0" smtClean="0">
              <a:ea typeface="+mn-ea"/>
            </a:endParaRP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8 przewodów miedzianych (żył)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Linia symetryczna zrównoważona</a:t>
            </a:r>
          </a:p>
          <a:p>
            <a:pPr indent="-228600" eaLnBrk="1" hangingPunct="1">
              <a:buFont typeface="Arial" panose="020B0604020202020204" pitchFamily="34" charset="0"/>
              <a:buChar char="•"/>
            </a:pPr>
            <a:r>
              <a:rPr lang="pl-PL" sz="2400" dirty="0" smtClean="0">
                <a:ea typeface="+mn-ea"/>
              </a:rPr>
              <a:t>Skręcenie: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Skręcanie przewodów ze splotem 1 zwój na 10-16 cm</a:t>
            </a:r>
          </a:p>
          <a:p>
            <a:pPr lvl="1" indent="-228600" eaLnBrk="1" hangingPunct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Ochrona transmisji przed oddziaływaniem (interferencją) otoczenia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 smtClean="0">
                <a:ea typeface="+mn-ea"/>
              </a:rPr>
              <a:t>Indywidualny sposób skręcenia poszczególnych par</a:t>
            </a:r>
          </a:p>
          <a:p>
            <a:pPr lvl="1" indent="-228600" eaLnBrk="1" hangingPunct="1">
              <a:buFont typeface="Arial" panose="020B0604020202020204" pitchFamily="34" charset="0"/>
              <a:buChar char="•"/>
            </a:pPr>
            <a:r>
              <a:rPr lang="pl-PL" dirty="0">
                <a:ea typeface="+mn-ea"/>
              </a:rPr>
              <a:t>Zwykle </a:t>
            </a:r>
            <a:r>
              <a:rPr lang="pl-PL" dirty="0" smtClean="0">
                <a:ea typeface="+mn-ea"/>
              </a:rPr>
              <a:t>opatentowany </a:t>
            </a:r>
            <a:r>
              <a:rPr lang="pl-PL" dirty="0">
                <a:ea typeface="+mn-ea"/>
              </a:rPr>
              <a:t>i pozostający tajemnicą producenta kabli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12146-1666-2C46-9D37-F74794B06CAD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840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1011</Words>
  <Application>Microsoft Macintosh PowerPoint</Application>
  <PresentationFormat>Widescreen</PresentationFormat>
  <Paragraphs>263</Paragraphs>
  <Slides>45</Slides>
  <Notes>2</Notes>
  <HiddenSlides>1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Courier New</vt:lpstr>
      <vt:lpstr>ＭＳ Ｐゴシック</vt:lpstr>
      <vt:lpstr>Verdana</vt:lpstr>
      <vt:lpstr>Motyw pakietu Office</vt:lpstr>
      <vt:lpstr>Warstwa fizyczna – przekaz elektryczny</vt:lpstr>
      <vt:lpstr>Plan wykładu</vt:lpstr>
      <vt:lpstr>Kabel koncentryczny</vt:lpstr>
      <vt:lpstr>Kabel koncentryczny – omówienie (1/2)</vt:lpstr>
      <vt:lpstr>Kabel koncentryczny – omówienie (2/2)</vt:lpstr>
      <vt:lpstr>Złącze koncentryczne BNC</vt:lpstr>
      <vt:lpstr>Złącze N – stosowane do sygnałów HF (do 18 GHz)</vt:lpstr>
      <vt:lpstr>KABEL TYPU PARA SKRĘCONA (SKRĘTKA)</vt:lpstr>
      <vt:lpstr>Kabel typu para skręcona – skrętka (1/2)</vt:lpstr>
      <vt:lpstr>Kabel typu para skręcona – skrętka (2/2)</vt:lpstr>
      <vt:lpstr>Para skręcona – przykładowe zdjęcia</vt:lpstr>
      <vt:lpstr>Karta sieciowa ze złączem BNC (po lewej) oraz RJ-45 (po prawej)</vt:lpstr>
      <vt:lpstr>KABEL TYPU PARA SKRĘCONA (SKRĘTKA)</vt:lpstr>
      <vt:lpstr>Rodzaje par skręconych (skrętek)</vt:lpstr>
      <vt:lpstr>Skrętka nieekranowana</vt:lpstr>
      <vt:lpstr>Popularność skrętki nieekranowanej‏‏</vt:lpstr>
      <vt:lpstr>Unshielded Twisted Pair</vt:lpstr>
      <vt:lpstr>Skrętka foliowana (1/2)</vt:lpstr>
      <vt:lpstr>Skrętka foliowana (2/2)</vt:lpstr>
      <vt:lpstr>Skrętka ekranowana (1/3)</vt:lpstr>
      <vt:lpstr>Skrętka ekranowana (2/3)</vt:lpstr>
      <vt:lpstr>Skrętka ekranowana (3/3)</vt:lpstr>
      <vt:lpstr>Skrętka foliowana ekranowana</vt:lpstr>
      <vt:lpstr>KABEL TYPU PARA SKRĘCONA (SKRĘTKA)</vt:lpstr>
      <vt:lpstr>Kable specjalne</vt:lpstr>
      <vt:lpstr>Prowadzenie kabla w ziemi</vt:lpstr>
      <vt:lpstr>Stosowanie przewieszek</vt:lpstr>
      <vt:lpstr>KABEL TYPU PARA SKRĘCONA (SKRĘTKA)</vt:lpstr>
      <vt:lpstr>Podłączanie do sieci złącza RJ-45</vt:lpstr>
      <vt:lpstr>Złącze RJ-45 (1/2)</vt:lpstr>
      <vt:lpstr>Złącze RJ-45 (2/2)</vt:lpstr>
      <vt:lpstr>Okablowanie Ethernet UTP</vt:lpstr>
      <vt:lpstr>Skrętka prosta RJ-45</vt:lpstr>
      <vt:lpstr>Skrętka skrzyżowana RJ-45</vt:lpstr>
      <vt:lpstr>Wtyki i zaciskarki do wtyków</vt:lpstr>
      <vt:lpstr>RJ-45 – animacja</vt:lpstr>
      <vt:lpstr>Okablowanie Ethernet</vt:lpstr>
      <vt:lpstr>Złącze Token Ring</vt:lpstr>
      <vt:lpstr>Hermafrodytyczne złącze IBM Token Ring z klipsem blokującym</vt:lpstr>
      <vt:lpstr>Kabel typu – IEEE 802.5 “Token Ring Access Method”</vt:lpstr>
      <vt:lpstr>PODSUMOWANIE WYKŁADU</vt:lpstr>
      <vt:lpstr>Podsumowanie wykładu</vt:lpstr>
      <vt:lpstr>MATERIAŁY DODATKOWE</vt:lpstr>
      <vt:lpstr>Materiały (źródła) dodatkowe</vt:lpstr>
      <vt:lpstr>IEEE 802.12 “demand priority access.”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Warstwa fizyczna i przekaz elektryczny</dc:title>
  <dc:creator>Sony</dc:creator>
  <cp:lastModifiedBy>Mikołaj Leszczuk</cp:lastModifiedBy>
  <cp:revision>42</cp:revision>
  <dcterms:modified xsi:type="dcterms:W3CDTF">2017-10-11T20:57:22Z</dcterms:modified>
</cp:coreProperties>
</file>